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9" r:id="rId4"/>
  </p:sldMasterIdLst>
  <p:notesMasterIdLst>
    <p:notesMasterId r:id="rId37"/>
  </p:notesMasterIdLst>
  <p:sldIdLst>
    <p:sldId id="281" r:id="rId5"/>
    <p:sldId id="283" r:id="rId6"/>
    <p:sldId id="286" r:id="rId7"/>
    <p:sldId id="282" r:id="rId8"/>
    <p:sldId id="285" r:id="rId9"/>
    <p:sldId id="263" r:id="rId10"/>
    <p:sldId id="266" r:id="rId11"/>
    <p:sldId id="264" r:id="rId12"/>
    <p:sldId id="265" r:id="rId13"/>
    <p:sldId id="270" r:id="rId14"/>
    <p:sldId id="287" r:id="rId15"/>
    <p:sldId id="271" r:id="rId16"/>
    <p:sldId id="288" r:id="rId17"/>
    <p:sldId id="289" r:id="rId18"/>
    <p:sldId id="280" r:id="rId19"/>
    <p:sldId id="290" r:id="rId20"/>
    <p:sldId id="297" r:id="rId21"/>
    <p:sldId id="298" r:id="rId22"/>
    <p:sldId id="272" r:id="rId23"/>
    <p:sldId id="273" r:id="rId24"/>
    <p:sldId id="274" r:id="rId25"/>
    <p:sldId id="291" r:id="rId26"/>
    <p:sldId id="292" r:id="rId27"/>
    <p:sldId id="299" r:id="rId28"/>
    <p:sldId id="300" r:id="rId29"/>
    <p:sldId id="301" r:id="rId30"/>
    <p:sldId id="293" r:id="rId31"/>
    <p:sldId id="294" r:id="rId32"/>
    <p:sldId id="295" r:id="rId33"/>
    <p:sldId id="277" r:id="rId34"/>
    <p:sldId id="278" r:id="rId35"/>
    <p:sldId id="279" r:id="rId36"/>
  </p:sldIdLst>
  <p:sldSz cx="12192000" cy="6858000"/>
  <p:notesSz cx="9926638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0C9A5D-F89D-4B91-B396-02E75C8A6E6B}" v="31" dt="2024-01-29T00:19:44.4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3302" autoAdjust="0"/>
  </p:normalViewPr>
  <p:slideViewPr>
    <p:cSldViewPr snapToGrid="0">
      <p:cViewPr varScale="1">
        <p:scale>
          <a:sx n="102" d="100"/>
          <a:sy n="102" d="100"/>
        </p:scale>
        <p:origin x="5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6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1696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FA125E-1BDC-4EDD-8F39-7A015F81D630}" type="datetimeFigureOut">
              <a:rPr lang="en-NZ" smtClean="0"/>
              <a:t>29/01/2024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201" y="3271103"/>
            <a:ext cx="7942238" cy="267645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741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1696" y="645741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BEAF9F-30A7-401A-897D-F57993E84E0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78059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9D6D-AFFB-43C2-A16D-44B5F6FB879E}" type="datetime1">
              <a:rPr lang="en-NZ" smtClean="0"/>
              <a:t>29/01/2024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B98A3-4B81-4CF1-A054-4DAA313895AE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193139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B0602-4777-4F5E-85EA-7F6F2093B38B}" type="datetime1">
              <a:rPr lang="en-NZ" smtClean="0"/>
              <a:t>29/01/2024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B98A3-4B81-4CF1-A054-4DAA313895AE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42475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9C702-01EE-4050-9A7C-00742E720E57}" type="datetime1">
              <a:rPr lang="en-NZ" smtClean="0"/>
              <a:t>29/01/2024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B98A3-4B81-4CF1-A054-4DAA313895AE}" type="slidenum">
              <a:rPr lang="en-NZ" smtClean="0"/>
              <a:t>‹#›</a:t>
            </a:fld>
            <a:endParaRPr lang="en-NZ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7903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E47A3-24D5-4BD2-8DB0-5D24B72F9FF1}" type="datetime1">
              <a:rPr lang="en-NZ" smtClean="0"/>
              <a:t>29/01/2024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B98A3-4B81-4CF1-A054-4DAA313895AE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189425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6BD08-AD90-4277-8861-4B2B07D4CC08}" type="datetime1">
              <a:rPr lang="en-NZ" smtClean="0"/>
              <a:t>29/01/2024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B98A3-4B81-4CF1-A054-4DAA313895AE}" type="slidenum">
              <a:rPr lang="en-NZ" smtClean="0"/>
              <a:t>‹#›</a:t>
            </a:fld>
            <a:endParaRPr lang="en-NZ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35166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DA70-2059-49EE-BC94-EFC24BB5B02B}" type="datetime1">
              <a:rPr lang="en-NZ" smtClean="0"/>
              <a:t>29/01/2024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B98A3-4B81-4CF1-A054-4DAA313895AE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060953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8701C-DC59-4231-AE83-737E841AA700}" type="datetime1">
              <a:rPr lang="en-NZ" smtClean="0"/>
              <a:t>29/01/2024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B98A3-4B81-4CF1-A054-4DAA313895AE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388852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51972-3B35-4961-9C9A-E77400E6D6EC}" type="datetime1">
              <a:rPr lang="en-NZ" smtClean="0"/>
              <a:t>29/01/2024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B98A3-4B81-4CF1-A054-4DAA313895AE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197186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B5DC-4BC7-4E0D-9E63-B5DF8C6D2D62}" type="datetime1">
              <a:rPr lang="en-NZ" smtClean="0"/>
              <a:t>29/01/2024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B98A3-4B81-4CF1-A054-4DAA313895AE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812878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BDA6-EB21-4374-AA99-64C434B9C231}" type="datetime1">
              <a:rPr lang="en-NZ" smtClean="0"/>
              <a:t>29/01/2024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B98A3-4B81-4CF1-A054-4DAA313895AE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906482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4C657-DE6F-4B63-9841-A7E07396A164}" type="datetime1">
              <a:rPr lang="en-NZ" smtClean="0"/>
              <a:t>29/01/2024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B98A3-4B81-4CF1-A054-4DAA313895AE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426245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DB2FA-8370-4091-BB8E-258A0DE8EFB2}" type="datetime1">
              <a:rPr lang="en-NZ" smtClean="0"/>
              <a:t>29/01/2024</a:t>
            </a:fld>
            <a:endParaRPr lang="en-N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B98A3-4B81-4CF1-A054-4DAA313895AE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162343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D397-9FFE-4495-87A2-1B553A3C90B7}" type="datetime1">
              <a:rPr lang="en-NZ" smtClean="0"/>
              <a:t>29/01/2024</a:t>
            </a:fld>
            <a:endParaRPr lang="en-N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B98A3-4B81-4CF1-A054-4DAA313895AE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658412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F4F52-8656-48B0-AED0-C1074EF45780}" type="datetime1">
              <a:rPr lang="en-NZ" smtClean="0"/>
              <a:t>29/01/2024</a:t>
            </a:fld>
            <a:endParaRPr lang="en-N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B98A3-4B81-4CF1-A054-4DAA313895AE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120645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B795E-41AD-4855-8F58-456451A71622}" type="datetime1">
              <a:rPr lang="en-NZ" smtClean="0"/>
              <a:t>29/01/2024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B98A3-4B81-4CF1-A054-4DAA313895AE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571040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A3B2D-998B-4B19-98EF-F51A082B2ACA}" type="datetime1">
              <a:rPr lang="en-NZ" smtClean="0"/>
              <a:t>29/01/2024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B98A3-4B81-4CF1-A054-4DAA313895AE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64954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81239-871D-4C48-844D-9704CC29F99C}" type="datetime1">
              <a:rPr lang="en-NZ" smtClean="0"/>
              <a:t>29/01/2024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44B98A3-4B81-4CF1-A054-4DAA313895AE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671533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grass, building, outdoor&#10;&#10;Description automatically generated">
            <a:extLst>
              <a:ext uri="{FF2B5EF4-FFF2-40B4-BE49-F238E27FC236}">
                <a16:creationId xmlns:a16="http://schemas.microsoft.com/office/drawing/2014/main" id="{D5716AED-80B2-4133-A586-D3F1D16AF7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>
          <a:xfrm>
            <a:off x="20" y="-22741"/>
            <a:ext cx="12191980" cy="685799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889037C3-DB96-1AD1-C38D-A592F69099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406" y="-672089"/>
            <a:ext cx="4023062" cy="284412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A6C869-3F40-6FFC-3E6A-A0ADAADA3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B98A3-4B81-4CF1-A054-4DAA313895AE}" type="slidenum">
              <a:rPr lang="en-NZ" smtClean="0"/>
              <a:t>1</a:t>
            </a:fld>
            <a:endParaRPr lang="en-NZ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A11D15-BDCE-0295-3675-9CEEAC07F850}"/>
              </a:ext>
            </a:extLst>
          </p:cNvPr>
          <p:cNvSpPr/>
          <p:nvPr/>
        </p:nvSpPr>
        <p:spPr>
          <a:xfrm>
            <a:off x="4085321" y="288309"/>
            <a:ext cx="34612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Menu pack</a:t>
            </a:r>
          </a:p>
        </p:txBody>
      </p:sp>
    </p:spTree>
    <p:extLst>
      <p:ext uri="{BB962C8B-B14F-4D97-AF65-F5344CB8AC3E}">
        <p14:creationId xmlns:p14="http://schemas.microsoft.com/office/powerpoint/2010/main" val="2981102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160E35-996C-4CCB-8D89-81F2F75E8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4072" y="-82221"/>
            <a:ext cx="5143499" cy="6857999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962BBA-5CF9-4779-BEC6-0F36B29DF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530" y="0"/>
            <a:ext cx="4734846" cy="771183"/>
          </a:xfrm>
        </p:spPr>
        <p:txBody>
          <a:bodyPr>
            <a:normAutofit/>
          </a:bodyPr>
          <a:lstStyle/>
          <a:p>
            <a:pPr algn="ctr"/>
            <a:r>
              <a:rPr lang="en-NZ" dirty="0">
                <a:latin typeface="Baskerville Old Face" panose="02020602080505020303" pitchFamily="18" charset="0"/>
              </a:rPr>
              <a:t>Canapes</a:t>
            </a:r>
          </a:p>
        </p:txBody>
      </p:sp>
      <p:sp>
        <p:nvSpPr>
          <p:cNvPr id="2056" name="Content Placeholder 2055">
            <a:extLst>
              <a:ext uri="{FF2B5EF4-FFF2-40B4-BE49-F238E27FC236}">
                <a16:creationId xmlns:a16="http://schemas.microsoft.com/office/drawing/2014/main" id="{BF89C51A-F735-4CE3-98F5-81CE6E5D9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86" y="545606"/>
            <a:ext cx="4763557" cy="6088523"/>
          </a:xfrm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endParaRPr lang="en-US" sz="8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400" b="1" u="sng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Ocean Breeze</a:t>
            </a:r>
            <a:endParaRPr lang="en-US" sz="14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Italian style chili baked mussel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Lemon butter scallops with tomato onion salsa (GF)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Seafood cocktail (GF)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vodka &amp; dill marinated salmon gravlax (GF/DF)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Smoked salmon mousse roulade (GF)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Fish tart with spicy mayo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Dill marinated fish tart with beetroot salsa.</a:t>
            </a:r>
            <a:r>
              <a:rPr lang="en-AU" sz="1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endParaRPr lang="en-US" sz="14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Field Turf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Surf &amp; turf crostini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Beef croquets with chargrilled red pepper sauce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Moroccan lamb galeite with pine nuts, chili raisin salsa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BBQ pork belly skewers (GF/DF)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Spiced pork bonbon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Potato Bread with camembert prosciutto tomato relish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Venison tartare with crispy fried anchovy &amp; potato chips (GF/DF)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Pulled lamb with sweet potato cake (GF/DF)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Steak with pear &amp; blue cheese salad (GF)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St Louis pork ribs (GF/DF)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Antipasto skewer (GF)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Butter chicken puff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Pigs in a blanket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Chicken arancini balls with oregano mayo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4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More options on the next page………..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600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5BA046-058C-572F-BDB5-D1E96ECEC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B98A3-4B81-4CF1-A054-4DAA313895AE}" type="slidenum">
              <a:rPr lang="en-NZ" smtClean="0"/>
              <a:t>10</a:t>
            </a:fld>
            <a:endParaRPr lang="en-NZ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6E7FFDA-A245-4665-9722-80EC4443F678}"/>
              </a:ext>
            </a:extLst>
          </p:cNvPr>
          <p:cNvSpPr txBox="1">
            <a:spLocks/>
          </p:cNvSpPr>
          <p:nvPr/>
        </p:nvSpPr>
        <p:spPr>
          <a:xfrm>
            <a:off x="119204" y="6077008"/>
            <a:ext cx="4354507" cy="970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NZ" sz="14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Choice of 5 items</a:t>
            </a: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NZ" sz="14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$28.00 pp</a:t>
            </a:r>
          </a:p>
        </p:txBody>
      </p:sp>
    </p:spTree>
    <p:extLst>
      <p:ext uri="{BB962C8B-B14F-4D97-AF65-F5344CB8AC3E}">
        <p14:creationId xmlns:p14="http://schemas.microsoft.com/office/powerpoint/2010/main" val="1124674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160E35-996C-4CCB-8D89-81F2F75E8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8" r="17488"/>
          <a:stretch/>
        </p:blipFill>
        <p:spPr>
          <a:xfrm>
            <a:off x="5021860" y="0"/>
            <a:ext cx="6461001" cy="6866467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962BBA-5CF9-4779-BEC6-0F36B29DF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11" y="168794"/>
            <a:ext cx="3851123" cy="872970"/>
          </a:xfrm>
        </p:spPr>
        <p:txBody>
          <a:bodyPr>
            <a:normAutofit/>
          </a:bodyPr>
          <a:lstStyle/>
          <a:p>
            <a:pPr algn="ctr"/>
            <a:r>
              <a:rPr lang="en-NZ">
                <a:latin typeface="Baskerville Old Face" panose="02020602080505020303" pitchFamily="18" charset="0"/>
              </a:rPr>
              <a:t>Canapes</a:t>
            </a:r>
            <a:endParaRPr lang="en-NZ" dirty="0">
              <a:latin typeface="Baskerville Old Face" panose="02020602080505020303" pitchFamily="18" charset="0"/>
            </a:endParaRPr>
          </a:p>
        </p:txBody>
      </p:sp>
      <p:sp>
        <p:nvSpPr>
          <p:cNvPr id="2056" name="Content Placeholder 2055">
            <a:extLst>
              <a:ext uri="{FF2B5EF4-FFF2-40B4-BE49-F238E27FC236}">
                <a16:creationId xmlns:a16="http://schemas.microsoft.com/office/drawing/2014/main" id="{BF89C51A-F735-4CE3-98F5-81CE6E5D9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262" y="758466"/>
            <a:ext cx="4834161" cy="5349534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endParaRPr lang="en-US" sz="14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400" b="1" u="sng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Garden Field</a:t>
            </a:r>
            <a:endParaRPr lang="en-US" sz="14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Tomato mozzarella puff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Beetroot carpaccio with feta &amp; red wine jelly (GF)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Sweet corn &amp; cheddar fritter with harissa mayo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Gazpacho (GF)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Tapenade bruschetta with tomato red onion basil &amp; cheese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Hummus &amp; tomato Falafel with onion salsa (GF/DF)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Grilled halloumi skewer (GF)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Creamy herb pumpkin tart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Deconstructed spicy pumpkin wonton with feta &amp; current jelly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endParaRPr lang="en-US" sz="14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400" b="1" u="sng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Sweet Land</a:t>
            </a:r>
            <a:endParaRPr lang="en-US" sz="14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Creamy lemon meringue 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Blueberry delight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Black forest cake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Crunchy chocolate mousse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Coffee cream bun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Cheesecake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endParaRPr lang="en-US" sz="14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400" b="1" u="sng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Special extras - $6.50 pp per item</a:t>
            </a:r>
            <a:endParaRPr lang="en-US" sz="14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Oyster with red wine dressing (GF/DF)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Selection of sushi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Prawns &amp; salmon ceviche with herb cream fraiche blinis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Gourmet pizza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Marinated duck breast with lentil cake &amp; orange jelly (GF/DF)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endParaRPr lang="en-US" sz="10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0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54E015-0354-6000-E726-3DD64D9F6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B98A3-4B81-4CF1-A054-4DAA313895AE}" type="slidenum">
              <a:rPr lang="en-NZ" smtClean="0"/>
              <a:t>11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900838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160E35-996C-4CCB-8D89-81F2F75E8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7841" y="-8468"/>
            <a:ext cx="5143500" cy="6858000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962BBA-5CF9-4779-BEC6-0F36B29DF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044" y="206058"/>
            <a:ext cx="4734846" cy="771183"/>
          </a:xfrm>
        </p:spPr>
        <p:txBody>
          <a:bodyPr>
            <a:normAutofit/>
          </a:bodyPr>
          <a:lstStyle/>
          <a:p>
            <a:pPr algn="ctr"/>
            <a:r>
              <a:rPr lang="en-NZ" dirty="0">
                <a:latin typeface="Baskerville Old Face" panose="02020602080505020303" pitchFamily="18" charset="0"/>
              </a:rPr>
              <a:t>Creative Cheeseboards</a:t>
            </a:r>
          </a:p>
        </p:txBody>
      </p:sp>
      <p:sp>
        <p:nvSpPr>
          <p:cNvPr id="2056" name="Content Placeholder 2055">
            <a:extLst>
              <a:ext uri="{FF2B5EF4-FFF2-40B4-BE49-F238E27FC236}">
                <a16:creationId xmlns:a16="http://schemas.microsoft.com/office/drawing/2014/main" id="{BF89C51A-F735-4CE3-98F5-81CE6E5D9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333" y="1417684"/>
            <a:ext cx="4763557" cy="484866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Prince cheeseboard - $68.00 </a:t>
            </a:r>
            <a:endParaRPr lang="en-US" sz="1600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3 types of NZ cheeses’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Selection of chutneys &amp; pickles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Dried fruits &amp; nuts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 range of crackers &amp; breads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200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Queen cheeseboard - $78.00</a:t>
            </a:r>
            <a:endParaRPr lang="en-US" sz="1600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5 types of NZ cheeses’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Selection of chutneys &amp; pickles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Dried fruits &amp; nuts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 range of crackers &amp; breads</a:t>
            </a:r>
          </a:p>
          <a:p>
            <a:pPr marL="0" indent="0" algn="ctr">
              <a:spcBef>
                <a:spcPts val="0"/>
              </a:spcBef>
              <a:buNone/>
            </a:pPr>
            <a:endParaRPr lang="en-AU" sz="12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King cheeseboard - $95.00 </a:t>
            </a:r>
            <a:endParaRPr lang="en-US" sz="1600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7 types of NZ cheeses’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Selection of chutneys &amp; pickles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Dried fruits &amp; nuts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 range of crackers &amp; breads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Lavosh/Grissini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6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Cheeseboards designed for 20 pax</a:t>
            </a:r>
            <a:endParaRPr lang="en-US" sz="1200" b="1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2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AU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0E59D4-95D1-0C43-04FE-AEB8E6C61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B98A3-4B81-4CF1-A054-4DAA313895AE}" type="slidenum">
              <a:rPr lang="en-NZ" smtClean="0"/>
              <a:t>12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33797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160E35-996C-4CCB-8D89-81F2F75E8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3" r="10163"/>
          <a:stretch/>
        </p:blipFill>
        <p:spPr>
          <a:xfrm>
            <a:off x="4797398" y="8467"/>
            <a:ext cx="7281444" cy="6840202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962BBA-5CF9-4779-BEC6-0F36B29DF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214" y="419894"/>
            <a:ext cx="4635009" cy="1320800"/>
          </a:xfrm>
        </p:spPr>
        <p:txBody>
          <a:bodyPr>
            <a:normAutofit/>
          </a:bodyPr>
          <a:lstStyle/>
          <a:p>
            <a:pPr algn="ctr"/>
            <a:r>
              <a:rPr lang="en-NZ" dirty="0">
                <a:latin typeface="Baskerville Old Face" panose="02020602080505020303" pitchFamily="18" charset="0"/>
              </a:rPr>
              <a:t>Creative Grazing Tables</a:t>
            </a:r>
          </a:p>
        </p:txBody>
      </p:sp>
      <p:sp>
        <p:nvSpPr>
          <p:cNvPr id="2056" name="Content Placeholder 2055">
            <a:extLst>
              <a:ext uri="{FF2B5EF4-FFF2-40B4-BE49-F238E27FC236}">
                <a16:creationId xmlns:a16="http://schemas.microsoft.com/office/drawing/2014/main" id="{BF89C51A-F735-4CE3-98F5-81CE6E5D9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46557" y="1397110"/>
            <a:ext cx="5754164" cy="5634005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Prince grazing table – starting from $320.00 for 20pax</a:t>
            </a:r>
            <a:endParaRPr lang="en-US" sz="1600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3 types of NZ cheeses’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3 varieties of cured meats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Selection of chutneys &amp; pickles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Dried fruits &amp; nuts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 range of crackers &amp; breads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600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Queen grazing table – starting from $460.00 for 30 pax</a:t>
            </a:r>
            <a:endParaRPr lang="en-US" sz="1600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4 types of NZ cheeses’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3 varieties of cured meats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Smoked salmon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Selection of chutneys &amp; pickles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Dried fruits &amp; nuts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 range of crackers &amp; breads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Chef choice of 4 canapes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6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More options on the next page………..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9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AU" sz="19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endParaRPr lang="en-US" sz="13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AU" sz="13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en-US" sz="13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3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96681E-2BC6-DEDE-39F8-0C357F8A9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B98A3-4B81-4CF1-A054-4DAA313895AE}" type="slidenum">
              <a:rPr lang="en-NZ" smtClean="0"/>
              <a:t>13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809798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able full of food&#10;&#10;Description automatically generated with medium confidence">
            <a:extLst>
              <a:ext uri="{FF2B5EF4-FFF2-40B4-BE49-F238E27FC236}">
                <a16:creationId xmlns:a16="http://schemas.microsoft.com/office/drawing/2014/main" id="{7C160E35-996C-4CCB-8D89-81F2F75E8E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" r="7455"/>
          <a:stretch/>
        </p:blipFill>
        <p:spPr>
          <a:xfrm>
            <a:off x="4266678" y="-110067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962BBA-5CF9-4779-BEC6-0F36B29DF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4" y="298882"/>
            <a:ext cx="4794786" cy="1320800"/>
          </a:xfrm>
        </p:spPr>
        <p:txBody>
          <a:bodyPr>
            <a:normAutofit/>
          </a:bodyPr>
          <a:lstStyle/>
          <a:p>
            <a:pPr algn="ctr"/>
            <a:r>
              <a:rPr lang="en-NZ" dirty="0">
                <a:latin typeface="Baskerville Old Face" panose="02020602080505020303" pitchFamily="18" charset="0"/>
              </a:rPr>
              <a:t>Creative Grazing Tables</a:t>
            </a:r>
          </a:p>
        </p:txBody>
      </p:sp>
      <p:sp>
        <p:nvSpPr>
          <p:cNvPr id="2056" name="Content Placeholder 2055">
            <a:extLst>
              <a:ext uri="{FF2B5EF4-FFF2-40B4-BE49-F238E27FC236}">
                <a16:creationId xmlns:a16="http://schemas.microsoft.com/office/drawing/2014/main" id="{BF89C51A-F735-4CE3-98F5-81CE6E5D9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618" y="1464816"/>
            <a:ext cx="4599477" cy="466532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King grazing table – starting from $810.00 for 50 pax</a:t>
            </a:r>
            <a:endParaRPr lang="en-US" sz="1600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5 types of NZ cheeses’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4 varieties of cured meats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Smoked salmon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Selection of chutneys &amp; pickles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Dried fruits &amp; nuts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A range of crackers &amp; breads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Chef choice of 5 hot canapes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Super king grazing table – starting from $985.00 for 60 pax</a:t>
            </a:r>
            <a:endParaRPr lang="en-US" sz="1600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7 types of NZ cheeses’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6 varieties of cured meats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Smoked salmon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Selection of chutneys &amp; pickles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Dried fruits &amp; nuts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A range of crackers &amp; breads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Chef choice of 6 hot, cold &amp; sweet canapes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endParaRPr lang="en-US" sz="11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endParaRPr lang="en-AU" sz="11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endParaRPr lang="en-US" sz="11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AU" sz="11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en-US" sz="11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1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32786C-3ECC-9DA4-8907-B47070124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B98A3-4B81-4CF1-A054-4DAA313895AE}" type="slidenum">
              <a:rPr lang="en-NZ" smtClean="0"/>
              <a:t>14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86591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160E35-996C-4CCB-8D89-81F2F75E8EDA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5602" y="-8468"/>
            <a:ext cx="5328515" cy="6860770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962BBA-5CF9-4779-BEC6-0F36B29DF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690" y="121023"/>
            <a:ext cx="4734846" cy="771183"/>
          </a:xfrm>
        </p:spPr>
        <p:txBody>
          <a:bodyPr>
            <a:normAutofit fontScale="90000"/>
          </a:bodyPr>
          <a:lstStyle/>
          <a:p>
            <a:pPr algn="ctr"/>
            <a:r>
              <a:rPr lang="en-NZ" dirty="0">
                <a:latin typeface="Baskerville Old Face" panose="02020602080505020303" pitchFamily="18" charset="0"/>
              </a:rPr>
              <a:t>Gourmet Platters</a:t>
            </a:r>
            <a:br>
              <a:rPr lang="en-NZ" dirty="0">
                <a:latin typeface="Baskerville Old Face" panose="02020602080505020303" pitchFamily="18" charset="0"/>
              </a:rPr>
            </a:br>
            <a:r>
              <a:rPr lang="en-NZ" sz="2000" dirty="0">
                <a:latin typeface="Baskerville Old Face" panose="02020602080505020303" pitchFamily="18" charset="0"/>
              </a:rPr>
              <a:t>All Homemade on site </a:t>
            </a:r>
          </a:p>
        </p:txBody>
      </p:sp>
      <p:sp>
        <p:nvSpPr>
          <p:cNvPr id="2056" name="Content Placeholder 2055">
            <a:extLst>
              <a:ext uri="{FF2B5EF4-FFF2-40B4-BE49-F238E27FC236}">
                <a16:creationId xmlns:a16="http://schemas.microsoft.com/office/drawing/2014/main" id="{BF89C51A-F735-4CE3-98F5-81CE6E5D9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061" y="951209"/>
            <a:ext cx="4763557" cy="5277317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AU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Meat lovers - $80.00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BBQ Pork, Pork Ribs, Sicilian meat loaf, venison sausages, Fried Chicken nibbles.</a:t>
            </a:r>
            <a:endParaRPr lang="en-US" sz="12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AU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Seafood Odyssey - $80.00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NZ ocean freshest seafood with accompaniments </a:t>
            </a:r>
            <a:endParaRPr lang="en-AU" sz="12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AU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Southern - $80.00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Fried chicken, pulled beef croquettes, grilled halloumi with pine nut sauce, marinated beef skewer, mac n cheese ball, Potato bread with salsa butter.</a:t>
            </a:r>
            <a:endParaRPr lang="en-AU" sz="12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Butchery Grill - $80.00</a:t>
            </a:r>
            <a:endParaRPr lang="en-US" sz="1600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BBQ chicken nibbles, lamb kofta, chorizo sausage, marinated beef cheek, roast pork belly</a:t>
            </a:r>
            <a:endParaRPr lang="en-AU" sz="12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AU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Plant-based &amp; vegetarian - $65.00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Mushroom hemp meatballs, chickpea taco, teriyaki tempeh, pumpkin, beans &amp; broccoli crêpe, marinated &amp; battered fried tofu</a:t>
            </a:r>
            <a:endParaRPr lang="en-US" sz="12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AU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Bakehouse selection - $65.00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AU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steak pies, chicken pies, house made sausage rolls, ham &amp; egg quiche </a:t>
            </a:r>
            <a:endParaRPr lang="en-AU" sz="12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AU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Sausage platter - $70.00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AU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Selection of Artisan sausages </a:t>
            </a:r>
          </a:p>
          <a:p>
            <a:pPr marL="0" indent="0" algn="ctr">
              <a:spcBef>
                <a:spcPts val="0"/>
              </a:spcBef>
              <a:buNone/>
            </a:pPr>
            <a:endParaRPr lang="en-AU" sz="16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6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More options on the next page………..</a:t>
            </a:r>
            <a:endParaRPr lang="en-AU" sz="16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AU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 </a:t>
            </a:r>
            <a:endParaRPr lang="en-US" sz="12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Platters designed for 10 pax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Served with a selection of dipping sauces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79850A-106D-F878-72ED-F246C9D48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B98A3-4B81-4CF1-A054-4DAA313895AE}" type="slidenum">
              <a:rPr lang="en-NZ" smtClean="0"/>
              <a:t>15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82995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160E35-996C-4CCB-8D89-81F2F75E8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8" b="11328"/>
          <a:stretch/>
        </p:blipFill>
        <p:spPr>
          <a:xfrm>
            <a:off x="5092430" y="1058"/>
            <a:ext cx="7096394" cy="6874934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962BBA-5CF9-4779-BEC6-0F36B29DF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45" y="290819"/>
            <a:ext cx="5418667" cy="741027"/>
          </a:xfrm>
        </p:spPr>
        <p:txBody>
          <a:bodyPr>
            <a:normAutofit/>
          </a:bodyPr>
          <a:lstStyle/>
          <a:p>
            <a:pPr algn="ctr"/>
            <a:r>
              <a:rPr lang="en-NZ" dirty="0">
                <a:latin typeface="Baskerville Old Face" panose="02020602080505020303" pitchFamily="18" charset="0"/>
              </a:rPr>
              <a:t>Gourmet Platters continued</a:t>
            </a:r>
          </a:p>
        </p:txBody>
      </p:sp>
      <p:sp>
        <p:nvSpPr>
          <p:cNvPr id="2056" name="Content Placeholder 2055">
            <a:extLst>
              <a:ext uri="{FF2B5EF4-FFF2-40B4-BE49-F238E27FC236}">
                <a16:creationId xmlns:a16="http://schemas.microsoft.com/office/drawing/2014/main" id="{BF89C51A-F735-4CE3-98F5-81CE6E5D9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817" y="1072227"/>
            <a:ext cx="3851122" cy="3880773"/>
          </a:xfrm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AU" sz="15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AU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Seasonal Fruit Platter - $70.00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A mixture of seasonal fresh fruit served with honey, lemon, yoghurt dressing Dried fruits - apricot, prunes &amp; dates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AU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Around Asia - $80.00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Pork wontons, prawn dumplings, prawn twists, vegetable spring rolls, Thai fishcakes, Thai beef salad, potato balls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AU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Ultimate deserts - $80.00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A mixture of confectionary &amp; homemade deserts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600" b="1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Dipping sauces – complimentary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Chimichurri, cranberry, spicy mayo, plum sauce, apple sauce, hummus, BBQ sauce, sweet </a:t>
            </a:r>
            <a:r>
              <a:rPr lang="en-US" sz="16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chilli</a:t>
            </a:r>
            <a:r>
              <a:rPr lang="en-US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, tomato, pesto, roast sesame dressing</a:t>
            </a:r>
            <a:endParaRPr lang="en-AU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AU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 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Platters designed for 10 pax 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Dips will be provided accordingly - if you would like extras you can request at no extra cost</a:t>
            </a:r>
            <a:endParaRPr lang="en-US" sz="1600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637059-166B-EFAF-AAEA-B4D730828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B98A3-4B81-4CF1-A054-4DAA313895AE}" type="slidenum">
              <a:rPr lang="en-NZ" smtClean="0"/>
              <a:t>16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675774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160E35-996C-4CCB-8D89-81F2F75E8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9555" y="0"/>
            <a:ext cx="7549270" cy="6988029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962BBA-5CF9-4779-BEC6-0F36B29DF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396" y="357765"/>
            <a:ext cx="4734846" cy="771183"/>
          </a:xfrm>
        </p:spPr>
        <p:txBody>
          <a:bodyPr>
            <a:normAutofit/>
          </a:bodyPr>
          <a:lstStyle/>
          <a:p>
            <a:pPr algn="ctr"/>
            <a:r>
              <a:rPr lang="en-NZ" dirty="0">
                <a:latin typeface="Baskerville Old Face" panose="02020602080505020303" pitchFamily="18" charset="0"/>
              </a:rPr>
              <a:t>BBQ Menu</a:t>
            </a:r>
          </a:p>
        </p:txBody>
      </p:sp>
      <p:sp>
        <p:nvSpPr>
          <p:cNvPr id="2056" name="Content Placeholder 2055">
            <a:extLst>
              <a:ext uri="{FF2B5EF4-FFF2-40B4-BE49-F238E27FC236}">
                <a16:creationId xmlns:a16="http://schemas.microsoft.com/office/drawing/2014/main" id="{BF89C51A-F735-4CE3-98F5-81CE6E5D9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04482"/>
            <a:ext cx="4763557" cy="5447988"/>
          </a:xfrm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endParaRPr lang="en-AU" sz="16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assorted rustic breads with butter &amp; condiments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endParaRPr lang="en-US" sz="8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Hot station</a:t>
            </a:r>
            <a:endParaRPr lang="en-US" sz="1600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Marinated scotch fillet minute steals (125g) (GF/DF)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Grilled beef kebab (GF/DF)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Beef rump seasoned with garlic &amp; parmesan crust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Lemon Thyme marinated chicken drums (GF/DF)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Lemon grass chili &amp; coriander chicken (GF/DF)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Huli Huli Hawaiian chicken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Sausages &amp; pineapple skewers (GF)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Sosaties chicken (South African kababs)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Bacon wrapped BBQ fatty (pork belly)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Korean spice BBQ pork belly (GF/DF)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Grilled Spanish chorizo (GF/DF)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Scallops &amp; prawn skewers (GF/DF)</a:t>
            </a:r>
            <a:endParaRPr lang="en-US" sz="8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Grilled vegetarian skewer (VE/V/GF/DF)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Honey mustard marinated halloumi skewer (VE,GF)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Teriyaki &amp; sesame tempeh skewers with peanut dressing (VE/V/DF/GF)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Cajun seasoned mushroom&amp; pineapple skewers (VE/V/DF/GF)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endParaRPr lang="en-US" sz="16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AU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4BDFF7-EA6C-1C68-FB79-918D0DF0F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B98A3-4B81-4CF1-A054-4DAA313895AE}" type="slidenum">
              <a:rPr lang="en-NZ" smtClean="0"/>
              <a:t>17</a:t>
            </a:fld>
            <a:endParaRPr lang="en-NZ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18C5D3D-1004-4C34-A815-45E892426895}"/>
              </a:ext>
            </a:extLst>
          </p:cNvPr>
          <p:cNvSpPr txBox="1">
            <a:spLocks/>
          </p:cNvSpPr>
          <p:nvPr/>
        </p:nvSpPr>
        <p:spPr>
          <a:xfrm>
            <a:off x="306242" y="5293453"/>
            <a:ext cx="4354507" cy="10984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NZ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Salads on next page….</a:t>
            </a:r>
          </a:p>
        </p:txBody>
      </p:sp>
    </p:spTree>
    <p:extLst>
      <p:ext uri="{BB962C8B-B14F-4D97-AF65-F5344CB8AC3E}">
        <p14:creationId xmlns:p14="http://schemas.microsoft.com/office/powerpoint/2010/main" val="27988745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160E35-996C-4CCB-8D89-81F2F75E8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9555" y="0"/>
            <a:ext cx="7549270" cy="6988029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962BBA-5CF9-4779-BEC6-0F36B29DF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56" y="144799"/>
            <a:ext cx="4734846" cy="771183"/>
          </a:xfrm>
        </p:spPr>
        <p:txBody>
          <a:bodyPr>
            <a:normAutofit/>
          </a:bodyPr>
          <a:lstStyle/>
          <a:p>
            <a:pPr algn="ctr"/>
            <a:r>
              <a:rPr lang="en-NZ" dirty="0">
                <a:latin typeface="Baskerville Old Face" panose="02020602080505020303" pitchFamily="18" charset="0"/>
              </a:rPr>
              <a:t>BBQ Menu continued</a:t>
            </a:r>
          </a:p>
        </p:txBody>
      </p:sp>
      <p:sp>
        <p:nvSpPr>
          <p:cNvPr id="2056" name="Content Placeholder 2055">
            <a:extLst>
              <a:ext uri="{FF2B5EF4-FFF2-40B4-BE49-F238E27FC236}">
                <a16:creationId xmlns:a16="http://schemas.microsoft.com/office/drawing/2014/main" id="{BF89C51A-F735-4CE3-98F5-81CE6E5D9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701" y="996148"/>
            <a:ext cx="4763557" cy="5572432"/>
          </a:xfrm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endParaRPr lang="en-US" sz="8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Salad station</a:t>
            </a:r>
            <a:endParaRPr lang="en-US" sz="1600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Roasted potato &amp; egg salad with chipolata mayo (GF)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Italian pasta salad with parmesan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Quinoa salad (GF)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Mexican Caesar salad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Calypso salad (noodles, mango, cashew, coriander)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Carbonara orzo rezone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Roast cauliflower with hummus &amp; Greek yoghurt (GF)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Tuna broccoli salad (GF/DF)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Garden Salad</a:t>
            </a:r>
            <a:r>
              <a:rPr lang="en-AU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 (VE/V/GF/DF)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endParaRPr lang="en-AU" sz="16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endParaRPr lang="en-AU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Additional </a:t>
            </a:r>
            <a:endParaRPr lang="en-US" sz="1600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Deserts can be added on by request – or client can provide birthday/wedding cake to be cut up</a:t>
            </a:r>
            <a:endParaRPr lang="en-AU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D5F6F4-3177-C03D-8873-241D8AED5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B98A3-4B81-4CF1-A054-4DAA313895AE}" type="slidenum">
              <a:rPr lang="en-NZ" smtClean="0"/>
              <a:t>18</a:t>
            </a:fld>
            <a:endParaRPr lang="en-NZ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18C5D3D-1004-4C34-A815-45E892426895}"/>
              </a:ext>
            </a:extLst>
          </p:cNvPr>
          <p:cNvSpPr txBox="1">
            <a:spLocks/>
          </p:cNvSpPr>
          <p:nvPr/>
        </p:nvSpPr>
        <p:spPr>
          <a:xfrm>
            <a:off x="412227" y="4874004"/>
            <a:ext cx="4354507" cy="1576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Includes selection of teas, herbal infusions &amp; Ebony roastery coffee, </a:t>
            </a: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NZ" sz="18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 choice of 3 hots &amp; 3 salads $65.00 pp</a:t>
            </a: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NZ" sz="18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 choice of 4 hots &amp; 4 salads $75.00 pp</a:t>
            </a:r>
          </a:p>
        </p:txBody>
      </p:sp>
    </p:spTree>
    <p:extLst>
      <p:ext uri="{BB962C8B-B14F-4D97-AF65-F5344CB8AC3E}">
        <p14:creationId xmlns:p14="http://schemas.microsoft.com/office/powerpoint/2010/main" val="37804589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160E35-996C-4CCB-8D89-81F2F75E8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3992" y="0"/>
            <a:ext cx="6978008" cy="6858000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962BBA-5CF9-4779-BEC6-0F36B29DF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530" y="0"/>
            <a:ext cx="4734846" cy="771183"/>
          </a:xfrm>
        </p:spPr>
        <p:txBody>
          <a:bodyPr>
            <a:normAutofit/>
          </a:bodyPr>
          <a:lstStyle/>
          <a:p>
            <a:pPr algn="ctr"/>
            <a:r>
              <a:rPr lang="en-NZ" dirty="0">
                <a:latin typeface="Baskerville Old Face" panose="02020602080505020303" pitchFamily="18" charset="0"/>
              </a:rPr>
              <a:t>Buffet 1</a:t>
            </a:r>
          </a:p>
        </p:txBody>
      </p:sp>
      <p:sp>
        <p:nvSpPr>
          <p:cNvPr id="2056" name="Content Placeholder 2055">
            <a:extLst>
              <a:ext uri="{FF2B5EF4-FFF2-40B4-BE49-F238E27FC236}">
                <a16:creationId xmlns:a16="http://schemas.microsoft.com/office/drawing/2014/main" id="{BF89C51A-F735-4CE3-98F5-81CE6E5D9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86" y="919223"/>
            <a:ext cx="4763557" cy="5187440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Bread</a:t>
            </a:r>
            <a:endParaRPr lang="en-US" sz="1600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Assorted rustic breads with butter </a:t>
            </a:r>
            <a:endParaRPr lang="en-US" sz="16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Cold Station</a:t>
            </a:r>
            <a:endParaRPr lang="en-US" sz="1600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Green salad with herb garlic dressing (GF/DF)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Potato salad (GF)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Hot</a:t>
            </a:r>
            <a:r>
              <a:rPr lang="en-GB" sz="1600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en-GB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Station</a:t>
            </a:r>
            <a:endParaRPr lang="en-US" sz="1600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Herb roast chicken (GF)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Fried rice (GF/DF/V/VE)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Garden fresh vegetables (GF/DF)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Dessert </a:t>
            </a:r>
            <a:endParaRPr lang="en-US" sz="1600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Assorted sweet treats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6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Carvery Station - $9.00 pp per meat</a:t>
            </a:r>
            <a:endParaRPr lang="en-US" sz="1600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Roast ham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Roast beef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Roast pork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Includes condiments: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Mustard, apple sauce, horseradish cream, Yorkshire pudding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AU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6A7E04-7599-5B36-289F-DDD58B85B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B98A3-4B81-4CF1-A054-4DAA313895AE}" type="slidenum">
              <a:rPr lang="en-NZ" smtClean="0"/>
              <a:t>19</a:t>
            </a:fld>
            <a:endParaRPr lang="en-NZ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18C5D3D-1004-4C34-A815-45E892426895}"/>
              </a:ext>
            </a:extLst>
          </p:cNvPr>
          <p:cNvSpPr txBox="1">
            <a:spLocks/>
          </p:cNvSpPr>
          <p:nvPr/>
        </p:nvSpPr>
        <p:spPr>
          <a:xfrm>
            <a:off x="306242" y="5663570"/>
            <a:ext cx="4354507" cy="7283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600"/>
              </a:spcAft>
            </a:pPr>
            <a:endParaRPr lang="en-NZ" sz="1600" b="1" dirty="0">
              <a:solidFill>
                <a:schemeClr val="accent2">
                  <a:lumMod val="7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endParaRPr lang="en-NZ" sz="1600" b="1" dirty="0">
              <a:solidFill>
                <a:schemeClr val="accent2">
                  <a:lumMod val="7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Includes selection of teas, herbal infusions &amp; Ebony roastery coffee</a:t>
            </a: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NZ" sz="18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$55.00 pp</a:t>
            </a:r>
          </a:p>
        </p:txBody>
      </p:sp>
    </p:spTree>
    <p:extLst>
      <p:ext uri="{BB962C8B-B14F-4D97-AF65-F5344CB8AC3E}">
        <p14:creationId xmlns:p14="http://schemas.microsoft.com/office/powerpoint/2010/main" val="3266232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C7AB3D-639E-4C2E-AFD4-91CCEB3B5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7" b="17537"/>
          <a:stretch/>
        </p:blipFill>
        <p:spPr>
          <a:xfrm>
            <a:off x="4232907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5A6676-1CF7-444D-B069-1D166D53D377}"/>
              </a:ext>
            </a:extLst>
          </p:cNvPr>
          <p:cNvSpPr/>
          <p:nvPr/>
        </p:nvSpPr>
        <p:spPr>
          <a:xfrm>
            <a:off x="347311" y="1378052"/>
            <a:ext cx="4446206" cy="3385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NZ" sz="1200" b="0" i="0" dirty="0">
                <a:solidFill>
                  <a:srgbClr val="000000"/>
                </a:solidFill>
                <a:effectLst/>
                <a:latin typeface="FreightSansProBook-Regular" panose="02000606030000020004" pitchFamily="2" charset="0"/>
                <a:cs typeface="Arabic Typesetting" panose="03020402040406030203" pitchFamily="66" charset="-78"/>
              </a:rPr>
              <a:t>The Awapuni Function Centre is based at the Awapuni Racecourse in Palmerston North.  </a:t>
            </a:r>
          </a:p>
          <a:p>
            <a:pPr algn="just">
              <a:lnSpc>
                <a:spcPct val="150000"/>
              </a:lnSpc>
            </a:pPr>
            <a:endParaRPr lang="en-NZ" sz="1200" dirty="0">
              <a:solidFill>
                <a:srgbClr val="000000"/>
              </a:solidFill>
              <a:latin typeface="FreightSansProBook-Regular" panose="02000606030000020004" pitchFamily="2" charset="0"/>
              <a:cs typeface="Arabic Typesetting" panose="03020402040406030203" pitchFamily="66" charset="-78"/>
            </a:endParaRPr>
          </a:p>
          <a:p>
            <a:pPr algn="just">
              <a:lnSpc>
                <a:spcPct val="150000"/>
              </a:lnSpc>
            </a:pPr>
            <a:r>
              <a:rPr lang="en-NZ" sz="1200" b="0" i="0" dirty="0">
                <a:solidFill>
                  <a:srgbClr val="000000"/>
                </a:solidFill>
                <a:effectLst/>
                <a:latin typeface="FreightSansProBook-Regular" panose="02000606030000020004" pitchFamily="2" charset="0"/>
                <a:cs typeface="Arabic Typesetting" panose="03020402040406030203" pitchFamily="66" charset="-78"/>
              </a:rPr>
              <a:t>Centrally located with ample free car parking and green space, the Awapuni Function Centre is purpose built to step up to any occasion. Whether you are organising a board meeting, management conference, training day or an event such as a dinner, product launch or a trade show we can accommodate it all. </a:t>
            </a:r>
          </a:p>
          <a:p>
            <a:pPr algn="just">
              <a:lnSpc>
                <a:spcPct val="150000"/>
              </a:lnSpc>
            </a:pPr>
            <a:endParaRPr lang="en-NZ" sz="1200" dirty="0">
              <a:solidFill>
                <a:srgbClr val="000000"/>
              </a:solidFill>
              <a:latin typeface="FreightSansProBook-Regular" panose="02000606030000020004" pitchFamily="2" charset="0"/>
              <a:cs typeface="Arabic Typesetting" panose="03020402040406030203" pitchFamily="66" charset="-78"/>
            </a:endParaRPr>
          </a:p>
          <a:p>
            <a:pPr algn="just">
              <a:lnSpc>
                <a:spcPct val="150000"/>
              </a:lnSpc>
            </a:pPr>
            <a:r>
              <a:rPr lang="en-NZ" sz="1200" b="0" i="0" dirty="0">
                <a:solidFill>
                  <a:srgbClr val="000000"/>
                </a:solidFill>
                <a:effectLst/>
                <a:latin typeface="FreightSansProBook-Regular" panose="02000606030000020004" pitchFamily="2" charset="0"/>
                <a:cs typeface="Arabic Typesetting" panose="03020402040406030203" pitchFamily="66" charset="-78"/>
              </a:rPr>
              <a:t>Set in park like surroundings and with spectacular views over to the Tararuas and the wind farm, the Awapuni Function Centre offers a unique venue for your next event.</a:t>
            </a:r>
            <a:endParaRPr lang="en-NZ" sz="1200" dirty="0">
              <a:latin typeface="FreightSansProBook-Regular" panose="02000606030000020004" pitchFamily="2" charset="0"/>
              <a:cs typeface="Arabic Typesetting" panose="03020402040406030203" pitchFamily="66" charset="-78"/>
            </a:endParaRPr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3C16CBB1-4B47-231D-44D1-57A1D2B92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72" y="-672089"/>
            <a:ext cx="4023062" cy="284412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24EC41-350C-C204-8E93-774AD22F2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B98A3-4B81-4CF1-A054-4DAA313895AE}" type="slidenum">
              <a:rPr lang="en-NZ" smtClean="0"/>
              <a:t>2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915191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62BBA-5CF9-4779-BEC6-0F36B29DF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68" y="72196"/>
            <a:ext cx="4734846" cy="771183"/>
          </a:xfrm>
        </p:spPr>
        <p:txBody>
          <a:bodyPr>
            <a:normAutofit/>
          </a:bodyPr>
          <a:lstStyle/>
          <a:p>
            <a:pPr algn="ctr"/>
            <a:r>
              <a:rPr lang="en-NZ" dirty="0">
                <a:latin typeface="Baskerville Old Face" panose="02020602080505020303" pitchFamily="18" charset="0"/>
              </a:rPr>
              <a:t>Buffet 2</a:t>
            </a:r>
          </a:p>
        </p:txBody>
      </p:sp>
      <p:sp>
        <p:nvSpPr>
          <p:cNvPr id="2056" name="Content Placeholder 2055">
            <a:extLst>
              <a:ext uri="{FF2B5EF4-FFF2-40B4-BE49-F238E27FC236}">
                <a16:creationId xmlns:a16="http://schemas.microsoft.com/office/drawing/2014/main" id="{BF89C51A-F735-4CE3-98F5-81CE6E5D9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843379"/>
            <a:ext cx="5850385" cy="5063770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5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Bread</a:t>
            </a:r>
            <a:endParaRPr lang="en-US" sz="1500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Assorted rustic breads with butter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Cold Station</a:t>
            </a:r>
            <a:endParaRPr lang="en-US" sz="1500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Green salad with herb garlic dressing (GF/DF/V/VE)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Mix Beans and cheese salad (GF)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Hot</a:t>
            </a:r>
            <a:r>
              <a:rPr lang="en-GB" sz="1500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en-GB" sz="15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Station</a:t>
            </a:r>
            <a:endParaRPr lang="en-US" sz="1500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Chicken cacciatore (GF/DF)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Slow roast beef with sun dried tomato tapenade (GF/DF)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Herb roast potato (GF/DF/V/VE)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Greek Lemon Orzo Pasta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Broccoli &amp; cauliflower bake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Dessert </a:t>
            </a:r>
            <a:endParaRPr lang="en-US" sz="1500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Creative Assorted </a:t>
            </a: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Dessert Buffet with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Fresh seasonal fruit </a:t>
            </a: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(V, GF, DF)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4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Carvery Station - $9.00 pp per meat</a:t>
            </a:r>
            <a:endParaRPr lang="en-US" sz="1500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Roast ham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Roast beef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Roast pork 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5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Includes condiments: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Mustard, apple sauce, horseradish cream, Yorkshire pudding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6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AU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7212DC-AC25-9D23-C332-43D04AE58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B98A3-4B81-4CF1-A054-4DAA313895AE}" type="slidenum">
              <a:rPr lang="en-NZ" smtClean="0"/>
              <a:t>20</a:t>
            </a:fld>
            <a:endParaRPr lang="en-NZ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18C5D3D-1004-4C34-A815-45E892426895}"/>
              </a:ext>
            </a:extLst>
          </p:cNvPr>
          <p:cNvSpPr txBox="1">
            <a:spLocks/>
          </p:cNvSpPr>
          <p:nvPr/>
        </p:nvSpPr>
        <p:spPr>
          <a:xfrm>
            <a:off x="792979" y="5907149"/>
            <a:ext cx="4354507" cy="970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infusions &amp;</a:t>
            </a:r>
            <a:endParaRPr lang="en-NZ" sz="1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Includes selection of teas, herbal  Ebony roastery coffee</a:t>
            </a: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NZ" sz="18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$65.00 pp</a:t>
            </a:r>
          </a:p>
        </p:txBody>
      </p:sp>
      <p:pic>
        <p:nvPicPr>
          <p:cNvPr id="5" name="Picture 4" descr="A group of desserts on a table&#10;&#10;Description automatically generated">
            <a:extLst>
              <a:ext uri="{FF2B5EF4-FFF2-40B4-BE49-F238E27FC236}">
                <a16:creationId xmlns:a16="http://schemas.microsoft.com/office/drawing/2014/main" id="{9C2DC861-EF45-D7AE-8751-4521EF2C5E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r="26781"/>
          <a:stretch/>
        </p:blipFill>
        <p:spPr>
          <a:xfrm>
            <a:off x="4956048" y="-1"/>
            <a:ext cx="7235952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3790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62BBA-5CF9-4779-BEC6-0F36B29DF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546" y="136128"/>
            <a:ext cx="4734846" cy="771183"/>
          </a:xfrm>
        </p:spPr>
        <p:txBody>
          <a:bodyPr>
            <a:normAutofit/>
          </a:bodyPr>
          <a:lstStyle/>
          <a:p>
            <a:pPr algn="ctr"/>
            <a:r>
              <a:rPr lang="en-NZ" dirty="0">
                <a:latin typeface="Baskerville Old Face" panose="02020602080505020303" pitchFamily="18" charset="0"/>
              </a:rPr>
              <a:t>Buffet 3</a:t>
            </a:r>
          </a:p>
        </p:txBody>
      </p:sp>
      <p:sp>
        <p:nvSpPr>
          <p:cNvPr id="2056" name="Content Placeholder 2055">
            <a:extLst>
              <a:ext uri="{FF2B5EF4-FFF2-40B4-BE49-F238E27FC236}">
                <a16:creationId xmlns:a16="http://schemas.microsoft.com/office/drawing/2014/main" id="{BF89C51A-F735-4CE3-98F5-81CE6E5D9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097" y="742188"/>
            <a:ext cx="4763557" cy="5462647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5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Bread</a:t>
            </a:r>
            <a:endParaRPr lang="en-US" sz="1500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Assorted rustic breads with butter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Cold Station</a:t>
            </a:r>
            <a:endParaRPr lang="en-US" sz="1500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Green salad with herb &amp; ginger dressing (GF/DF/V/VE)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Egg &amp; vegetable salad (GF)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Roasted beetroot halloumi salad (GF)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Hot</a:t>
            </a:r>
            <a:r>
              <a:rPr lang="en-GB" sz="1500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en-GB" sz="15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Station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Herb roast chicken with Creamy mushroom &amp; leeks (GF)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Fennel &amp; Sage Marinated pork with Apple chutney  (GF/DF)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Herb, Garlic &amp; Chili Spaghetti (aglio e olio)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Rustic potato (GF/DF)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Garden fresh vegetable (GF/DF)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Dessert </a:t>
            </a:r>
            <a:endParaRPr lang="en-US" sz="1500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Creative Assorted </a:t>
            </a: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Dessert Buffet with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Fresh seasonal fruit </a:t>
            </a: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(V, GF, DF)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5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Carvery Station - $9.00 pp per meat</a:t>
            </a:r>
            <a:endParaRPr lang="en-US" sz="1500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Roast ham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Roast beef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Roast pork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Includes condiments: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Mustard, apple sauce, horseradish cream, Yorkshire pudding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6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r>
              <a:rPr lang="en-GB" b="1" dirty="0"/>
              <a:t> </a:t>
            </a:r>
            <a:endParaRPr lang="en-US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GB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AU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5550F1-EB9D-07EB-47CE-79FE938E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B98A3-4B81-4CF1-A054-4DAA313895AE}" type="slidenum">
              <a:rPr lang="en-NZ" smtClean="0"/>
              <a:t>21</a:t>
            </a:fld>
            <a:endParaRPr lang="en-NZ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18C5D3D-1004-4C34-A815-45E892426895}"/>
              </a:ext>
            </a:extLst>
          </p:cNvPr>
          <p:cNvSpPr txBox="1">
            <a:spLocks/>
          </p:cNvSpPr>
          <p:nvPr/>
        </p:nvSpPr>
        <p:spPr>
          <a:xfrm>
            <a:off x="1154234" y="5831789"/>
            <a:ext cx="4354507" cy="7842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600"/>
              </a:spcAft>
            </a:pPr>
            <a:endParaRPr lang="en-NZ" sz="1600" b="1" dirty="0">
              <a:solidFill>
                <a:schemeClr val="accent2">
                  <a:lumMod val="7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15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Includes selection of teas, herbal infusions &amp; Ebony roastery coffee</a:t>
            </a: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NZ" sz="18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$75.00 pp</a:t>
            </a:r>
          </a:p>
        </p:txBody>
      </p:sp>
      <p:pic>
        <p:nvPicPr>
          <p:cNvPr id="5" name="Picture 4" descr="A table with food on it&#10;&#10;Description automatically generated">
            <a:extLst>
              <a:ext uri="{FF2B5EF4-FFF2-40B4-BE49-F238E27FC236}">
                <a16:creationId xmlns:a16="http://schemas.microsoft.com/office/drawing/2014/main" id="{1DE53778-16B3-A439-EBD2-B7CAD8B109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1" r="-1" b="18633"/>
          <a:stretch/>
        </p:blipFill>
        <p:spPr>
          <a:xfrm>
            <a:off x="5422392" y="-1"/>
            <a:ext cx="6769608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652199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160E35-996C-4CCB-8D89-81F2F75E8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1304" y="0"/>
            <a:ext cx="5103579" cy="6888678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962BBA-5CF9-4779-BEC6-0F36B29DF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416" y="103356"/>
            <a:ext cx="4734846" cy="771183"/>
          </a:xfrm>
        </p:spPr>
        <p:txBody>
          <a:bodyPr>
            <a:normAutofit/>
          </a:bodyPr>
          <a:lstStyle/>
          <a:p>
            <a:pPr algn="ctr"/>
            <a:r>
              <a:rPr lang="en-NZ" dirty="0">
                <a:latin typeface="Baskerville Old Face" panose="02020602080505020303" pitchFamily="18" charset="0"/>
              </a:rPr>
              <a:t>Buffet 4</a:t>
            </a:r>
          </a:p>
        </p:txBody>
      </p:sp>
      <p:sp>
        <p:nvSpPr>
          <p:cNvPr id="2056" name="Content Placeholder 2055">
            <a:extLst>
              <a:ext uri="{FF2B5EF4-FFF2-40B4-BE49-F238E27FC236}">
                <a16:creationId xmlns:a16="http://schemas.microsoft.com/office/drawing/2014/main" id="{BF89C51A-F735-4CE3-98F5-81CE6E5D9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747" y="761277"/>
            <a:ext cx="4763557" cy="5462647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5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Bread</a:t>
            </a:r>
            <a:endParaRPr lang="en-US" sz="1500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Assorted rustic breads with butter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Cold Station</a:t>
            </a:r>
            <a:endParaRPr lang="en-US" sz="1500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Green salad with balsamic dressing (GF/DF/V/VE)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Greek salad (GF)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Corn and pea salad (GF)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Hot</a:t>
            </a:r>
            <a:r>
              <a:rPr lang="en-GB" sz="1500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en-GB" sz="15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Station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Chicken souvlaki with tzatziki sauce (GF)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Moroccan lamb tagine with pickled eggplant &amp; dates (GF/DF)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Herb and dry nut mix couscous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Scalloped potato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Roast vegetables (GF/DF)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Dessert </a:t>
            </a:r>
            <a:endParaRPr lang="en-US" sz="1500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Creative Assorted </a:t>
            </a: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Dessert Buffet with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Fresh seasonal fruit </a:t>
            </a: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(V, GF, DF)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5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Carvery Station - $9.00 pp per meat</a:t>
            </a:r>
            <a:endParaRPr lang="en-US" sz="1500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Roast ham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Roast beef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Roast pork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Includes condiments: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Mustard, apple sauce, horseradish cream, Yorkshire pudding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6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r>
              <a:rPr lang="en-GB" b="1" dirty="0"/>
              <a:t> </a:t>
            </a:r>
            <a:endParaRPr lang="en-US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GB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AU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9243D1-620E-CAC7-8071-D90424A79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B98A3-4B81-4CF1-A054-4DAA313895AE}" type="slidenum">
              <a:rPr lang="en-NZ" smtClean="0"/>
              <a:t>22</a:t>
            </a:fld>
            <a:endParaRPr lang="en-NZ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18C5D3D-1004-4C34-A815-45E892426895}"/>
              </a:ext>
            </a:extLst>
          </p:cNvPr>
          <p:cNvSpPr txBox="1">
            <a:spLocks/>
          </p:cNvSpPr>
          <p:nvPr/>
        </p:nvSpPr>
        <p:spPr>
          <a:xfrm>
            <a:off x="1302272" y="5831789"/>
            <a:ext cx="4354507" cy="7842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600"/>
              </a:spcAft>
            </a:pPr>
            <a:endParaRPr lang="en-NZ" sz="1600" b="1" dirty="0">
              <a:solidFill>
                <a:schemeClr val="accent2">
                  <a:lumMod val="7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15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Includes selection of teas, herbal infusions &amp; Ebony roastery coffee</a:t>
            </a: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NZ" sz="18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$80.00 pp</a:t>
            </a:r>
          </a:p>
        </p:txBody>
      </p:sp>
    </p:spTree>
    <p:extLst>
      <p:ext uri="{BB962C8B-B14F-4D97-AF65-F5344CB8AC3E}">
        <p14:creationId xmlns:p14="http://schemas.microsoft.com/office/powerpoint/2010/main" val="14251727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160E35-996C-4CCB-8D89-81F2F75E8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9845" y="-8469"/>
            <a:ext cx="9031306" cy="6866467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962BBA-5CF9-4779-BEC6-0F36B29DF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19" y="89129"/>
            <a:ext cx="4734846" cy="771183"/>
          </a:xfrm>
        </p:spPr>
        <p:txBody>
          <a:bodyPr>
            <a:normAutofit/>
          </a:bodyPr>
          <a:lstStyle/>
          <a:p>
            <a:pPr algn="ctr"/>
            <a:r>
              <a:rPr lang="en-NZ" dirty="0">
                <a:latin typeface="Baskerville Old Face" panose="02020602080505020303" pitchFamily="18" charset="0"/>
              </a:rPr>
              <a:t>Buffet 5</a:t>
            </a:r>
          </a:p>
        </p:txBody>
      </p:sp>
      <p:sp>
        <p:nvSpPr>
          <p:cNvPr id="2056" name="Content Placeholder 2055">
            <a:extLst>
              <a:ext uri="{FF2B5EF4-FFF2-40B4-BE49-F238E27FC236}">
                <a16:creationId xmlns:a16="http://schemas.microsoft.com/office/drawing/2014/main" id="{BF89C51A-F735-4CE3-98F5-81CE6E5D9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48" y="713015"/>
            <a:ext cx="4763557" cy="5462647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5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Bread</a:t>
            </a:r>
            <a:endParaRPr lang="en-US" sz="1500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Assorted rustic breads with butter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Cold Station</a:t>
            </a:r>
            <a:endParaRPr lang="en-US" sz="1500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Green salad with herb dressing (GF/DF)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Whole poached salmon with cocktail sauce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Cobb salad (GF)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Hot</a:t>
            </a:r>
            <a:r>
              <a:rPr lang="en-GB" sz="1500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en-GB" sz="15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Station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Herb &amp; garlic marinated beef scotch fillet with red wine Jus (GF/DF)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Sage and onion roast chicken with brie cheese sauce (GF/DF)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Creamy mushroom risotto (GF)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Parsley potato (GF/DF)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Garden Fresh Vegetables. (GF/DF)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Dessert </a:t>
            </a:r>
            <a:endParaRPr lang="en-US" sz="1500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Creative Assorted </a:t>
            </a: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Dessert Buffet with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Fresh seasonal fruit </a:t>
            </a: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(V, GF, DF)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5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Carvery Station - $9.00 pp per meat</a:t>
            </a:r>
            <a:endParaRPr lang="en-US" sz="1500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Roast ham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Roast beef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Roast pork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Includes condiments: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Mustard, apple sauce, horseradish cream, Yorkshire pudding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6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r>
              <a:rPr lang="en-GB" b="1" dirty="0"/>
              <a:t> </a:t>
            </a:r>
            <a:endParaRPr lang="en-US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GB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AU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18C5D3D-1004-4C34-A815-45E892426895}"/>
              </a:ext>
            </a:extLst>
          </p:cNvPr>
          <p:cNvSpPr txBox="1">
            <a:spLocks/>
          </p:cNvSpPr>
          <p:nvPr/>
        </p:nvSpPr>
        <p:spPr>
          <a:xfrm>
            <a:off x="400955" y="5984602"/>
            <a:ext cx="4354507" cy="7842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600"/>
              </a:spcAft>
            </a:pPr>
            <a:endParaRPr lang="en-NZ" sz="1600" b="1" dirty="0">
              <a:solidFill>
                <a:schemeClr val="accent2">
                  <a:lumMod val="7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15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Includes selection of teas, herbal infusions &amp; Ebony roastery coffee</a:t>
            </a: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NZ" sz="18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$85.00 pp</a:t>
            </a:r>
          </a:p>
        </p:txBody>
      </p:sp>
    </p:spTree>
    <p:extLst>
      <p:ext uri="{BB962C8B-B14F-4D97-AF65-F5344CB8AC3E}">
        <p14:creationId xmlns:p14="http://schemas.microsoft.com/office/powerpoint/2010/main" val="32303428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160E35-996C-4CCB-8D89-81F2F75E8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2166" y="0"/>
            <a:ext cx="4826193" cy="6872309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962BBA-5CF9-4779-BEC6-0F36B29DF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088" y="80740"/>
            <a:ext cx="4734846" cy="77118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Baskerville Old Face" panose="02020602080505020303" pitchFamily="18" charset="0"/>
              </a:rPr>
              <a:t>B</a:t>
            </a:r>
            <a:r>
              <a:rPr lang="en-NZ" dirty="0">
                <a:latin typeface="Baskerville Old Face" panose="02020602080505020303" pitchFamily="18" charset="0"/>
              </a:rPr>
              <a:t>anquet Menu 1</a:t>
            </a:r>
          </a:p>
        </p:txBody>
      </p:sp>
      <p:sp>
        <p:nvSpPr>
          <p:cNvPr id="2056" name="Content Placeholder 2055">
            <a:extLst>
              <a:ext uri="{FF2B5EF4-FFF2-40B4-BE49-F238E27FC236}">
                <a16:creationId xmlns:a16="http://schemas.microsoft.com/office/drawing/2014/main" id="{BF89C51A-F735-4CE3-98F5-81CE6E5D9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773" y="756888"/>
            <a:ext cx="4982310" cy="5358532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5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~A banquet is served platter style to each table ~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500" b="1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To start…</a:t>
            </a:r>
            <a:endParaRPr lang="en-US" sz="1500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Homemade potato bread with chili garlic butter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Mixed variety of canapes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Chef Choice of mixed choice canapes 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5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Salad</a:t>
            </a:r>
            <a:endParaRPr lang="en-US" sz="1500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Green garden salad</a:t>
            </a:r>
            <a:r>
              <a:rPr lang="en-GB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with herb &amp; ginger dressing (GF/DF/V)</a:t>
            </a:r>
            <a:endParaRPr lang="en-US" sz="15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5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Mains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Chicken thighs tossed through a mango sauce with green bean, jasmine rice, garlic yoghurt &amp; crispy roti</a:t>
            </a:r>
          </a:p>
          <a:p>
            <a:pPr marL="0" indent="0" algn="ctr">
              <a:spcBef>
                <a:spcPts val="0"/>
              </a:spcBef>
              <a:buNone/>
            </a:pPr>
            <a:endParaRPr lang="en-GB" sz="15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Scotch fillet with Creamy cauliflower puree, garlic &amp; herb charred broccoli &amp; roasted Portobello mushroom.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Served with roast potato (GF)</a:t>
            </a:r>
          </a:p>
          <a:p>
            <a:pPr marL="0" indent="0" algn="ctr">
              <a:spcBef>
                <a:spcPts val="0"/>
              </a:spcBef>
              <a:buNone/>
            </a:pPr>
            <a:endParaRPr lang="en-GB" sz="15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Dessert </a:t>
            </a:r>
            <a:endParaRPr lang="en-US" sz="1500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Chocolate pudding with brandy butter sauce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Chefs' selection of sweet canapes 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6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r>
              <a:rPr lang="en-GB" b="1" dirty="0"/>
              <a:t> </a:t>
            </a:r>
            <a:endParaRPr lang="en-US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GB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AU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59BB65-7D8F-0656-9E4C-B37B1C342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B98A3-4B81-4CF1-A054-4DAA313895AE}" type="slidenum">
              <a:rPr lang="en-NZ" smtClean="0"/>
              <a:t>24</a:t>
            </a:fld>
            <a:endParaRPr lang="en-NZ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18C5D3D-1004-4C34-A815-45E892426895}"/>
              </a:ext>
            </a:extLst>
          </p:cNvPr>
          <p:cNvSpPr txBox="1">
            <a:spLocks/>
          </p:cNvSpPr>
          <p:nvPr/>
        </p:nvSpPr>
        <p:spPr>
          <a:xfrm>
            <a:off x="557258" y="5917491"/>
            <a:ext cx="4354507" cy="7842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600"/>
              </a:spcAft>
            </a:pPr>
            <a:endParaRPr lang="en-NZ" sz="1600" b="1" dirty="0">
              <a:solidFill>
                <a:schemeClr val="accent2">
                  <a:lumMod val="7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15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Includes selection of teas, herbal infusions &amp; Ebony roastery coffee station</a:t>
            </a: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NZ" sz="18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$70.00 pp</a:t>
            </a:r>
          </a:p>
        </p:txBody>
      </p:sp>
    </p:spTree>
    <p:extLst>
      <p:ext uri="{BB962C8B-B14F-4D97-AF65-F5344CB8AC3E}">
        <p14:creationId xmlns:p14="http://schemas.microsoft.com/office/powerpoint/2010/main" val="11258402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160E35-996C-4CCB-8D89-81F2F75E8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9799" y="0"/>
            <a:ext cx="8223353" cy="6866467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962BBA-5CF9-4779-BEC6-0F36B29DF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740" y="203274"/>
            <a:ext cx="4734846" cy="77118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Baskerville Old Face" panose="02020602080505020303" pitchFamily="18" charset="0"/>
              </a:rPr>
              <a:t>B</a:t>
            </a:r>
            <a:r>
              <a:rPr lang="en-NZ" dirty="0">
                <a:latin typeface="Baskerville Old Face" panose="02020602080505020303" pitchFamily="18" charset="0"/>
              </a:rPr>
              <a:t>anquet Menu 2</a:t>
            </a:r>
          </a:p>
        </p:txBody>
      </p:sp>
      <p:sp>
        <p:nvSpPr>
          <p:cNvPr id="2056" name="Content Placeholder 2055">
            <a:extLst>
              <a:ext uri="{FF2B5EF4-FFF2-40B4-BE49-F238E27FC236}">
                <a16:creationId xmlns:a16="http://schemas.microsoft.com/office/drawing/2014/main" id="{BF89C51A-F735-4CE3-98F5-81CE6E5D9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979" y="910602"/>
            <a:ext cx="5242369" cy="5358532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5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To start…</a:t>
            </a:r>
            <a:endParaRPr lang="en-US" sz="1500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Homemade potato bread with chili garlic butter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Deli antipasto platter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5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Salad</a:t>
            </a:r>
            <a:endParaRPr lang="en-US" sz="1500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Pasta Salad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Green garden salad</a:t>
            </a:r>
            <a:r>
              <a:rPr lang="en-GB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with herb &amp; ginger dressing (GF/DF/V)</a:t>
            </a:r>
            <a:endParaRPr lang="en-US" sz="15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5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Mains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Fennel and sage roasted pork with roasted pumpkin and kumara with fennel gravy (GF/DF)</a:t>
            </a:r>
          </a:p>
          <a:p>
            <a:pPr marL="0" indent="0" algn="ctr">
              <a:spcBef>
                <a:spcPts val="0"/>
              </a:spcBef>
              <a:buNone/>
            </a:pPr>
            <a:endParaRPr lang="en-GB" sz="15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Slow cook beef cheek wrapped with bacon with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garlic potato mash, juniper berry &amp; herb jus. (GF)</a:t>
            </a:r>
          </a:p>
          <a:p>
            <a:pPr marL="0" indent="0" algn="ctr">
              <a:spcBef>
                <a:spcPts val="0"/>
              </a:spcBef>
              <a:buNone/>
            </a:pPr>
            <a:endParaRPr lang="en-GB" sz="15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Dessert </a:t>
            </a:r>
            <a:endParaRPr lang="en-US" sz="1500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New York cheesecake with berry compote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Chefs' selection of sweet canapes 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6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r>
              <a:rPr lang="en-GB" b="1" dirty="0"/>
              <a:t> </a:t>
            </a:r>
            <a:endParaRPr lang="en-US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GB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AU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3534FB-BD47-176A-69D6-3EA992127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B98A3-4B81-4CF1-A054-4DAA313895AE}" type="slidenum">
              <a:rPr lang="en-NZ" smtClean="0"/>
              <a:t>25</a:t>
            </a:fld>
            <a:endParaRPr lang="en-NZ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18C5D3D-1004-4C34-A815-45E892426895}"/>
              </a:ext>
            </a:extLst>
          </p:cNvPr>
          <p:cNvSpPr txBox="1">
            <a:spLocks/>
          </p:cNvSpPr>
          <p:nvPr/>
        </p:nvSpPr>
        <p:spPr>
          <a:xfrm>
            <a:off x="620848" y="5716155"/>
            <a:ext cx="4354507" cy="7842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600"/>
              </a:spcAft>
            </a:pPr>
            <a:endParaRPr lang="en-NZ" sz="1600" b="1" dirty="0">
              <a:solidFill>
                <a:schemeClr val="accent2">
                  <a:lumMod val="7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15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Includes selection of teas, herbal infusions &amp; Ebony roastery coffee station</a:t>
            </a: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NZ" sz="18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$75.00 pp</a:t>
            </a:r>
          </a:p>
        </p:txBody>
      </p:sp>
    </p:spTree>
    <p:extLst>
      <p:ext uri="{BB962C8B-B14F-4D97-AF65-F5344CB8AC3E}">
        <p14:creationId xmlns:p14="http://schemas.microsoft.com/office/powerpoint/2010/main" val="36007749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160E35-996C-4CCB-8D89-81F2F75E8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1788" y="0"/>
            <a:ext cx="5207729" cy="6858000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962BBA-5CF9-4779-BEC6-0F36B29DF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740" y="203274"/>
            <a:ext cx="4734846" cy="77118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Baskerville Old Face" panose="02020602080505020303" pitchFamily="18" charset="0"/>
              </a:rPr>
              <a:t>B</a:t>
            </a:r>
            <a:r>
              <a:rPr lang="en-NZ" dirty="0">
                <a:latin typeface="Baskerville Old Face" panose="02020602080505020303" pitchFamily="18" charset="0"/>
              </a:rPr>
              <a:t>anquet Menu 3</a:t>
            </a:r>
          </a:p>
        </p:txBody>
      </p:sp>
      <p:sp>
        <p:nvSpPr>
          <p:cNvPr id="2056" name="Content Placeholder 2055">
            <a:extLst>
              <a:ext uri="{FF2B5EF4-FFF2-40B4-BE49-F238E27FC236}">
                <a16:creationId xmlns:a16="http://schemas.microsoft.com/office/drawing/2014/main" id="{BF89C51A-F735-4CE3-98F5-81CE6E5D9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979" y="910602"/>
            <a:ext cx="5242369" cy="5358532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5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To start…</a:t>
            </a:r>
            <a:endParaRPr lang="en-US" sz="1500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Homemade potato bread with chili garlic butter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Chefs’ selection of canapes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Deli antipasto platter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5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Salad</a:t>
            </a:r>
            <a:endParaRPr lang="en-US" sz="1500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Broccoli tuna salad (GF/DF)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Green garden salad</a:t>
            </a:r>
            <a:r>
              <a:rPr lang="en-GB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with herb &amp; ginger dressing (GF/DF/V)</a:t>
            </a:r>
            <a:endParaRPr lang="en-US" sz="15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Roast carrot salad with orange dressing (GF/DF)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5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Mains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Moroccan style lamb with couscous, mix nut &amp; aubergine pickle </a:t>
            </a:r>
          </a:p>
          <a:p>
            <a:pPr marL="0" indent="0" algn="ctr">
              <a:spcBef>
                <a:spcPts val="0"/>
              </a:spcBef>
              <a:buNone/>
            </a:pPr>
            <a:endParaRPr lang="en-GB" sz="15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Lemon and herb marinated king salmon with sautéed green and potato, with herb sauce (GF)</a:t>
            </a:r>
          </a:p>
          <a:p>
            <a:pPr marL="0" indent="0" algn="ctr">
              <a:spcBef>
                <a:spcPts val="0"/>
              </a:spcBef>
              <a:buNone/>
            </a:pPr>
            <a:endParaRPr lang="en-GB" sz="15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Cajun season roast chicken with confit garlic and parsley Tossed potato with gravy (GF/DF)</a:t>
            </a:r>
          </a:p>
          <a:p>
            <a:pPr marL="0" indent="0" algn="ctr">
              <a:spcBef>
                <a:spcPts val="0"/>
              </a:spcBef>
              <a:buNone/>
            </a:pPr>
            <a:endParaRPr lang="en-GB" sz="15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5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Dessert </a:t>
            </a:r>
            <a:endParaRPr lang="en-US" sz="1500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Chocolate and blueberry mousse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Pavlova with fruit &amp; vanilla cream (GF)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Chefs' selection of sweet canapes 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6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r>
              <a:rPr lang="en-GB" b="1" dirty="0"/>
              <a:t> </a:t>
            </a:r>
            <a:endParaRPr lang="en-US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GB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AU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8340C8-988D-142D-043A-F4B8BC280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B98A3-4B81-4CF1-A054-4DAA313895AE}" type="slidenum">
              <a:rPr lang="en-NZ" smtClean="0"/>
              <a:t>26</a:t>
            </a:fld>
            <a:endParaRPr lang="en-NZ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18C5D3D-1004-4C34-A815-45E892426895}"/>
              </a:ext>
            </a:extLst>
          </p:cNvPr>
          <p:cNvSpPr txBox="1">
            <a:spLocks/>
          </p:cNvSpPr>
          <p:nvPr/>
        </p:nvSpPr>
        <p:spPr>
          <a:xfrm>
            <a:off x="873371" y="5716155"/>
            <a:ext cx="4354507" cy="7842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600"/>
              </a:spcAft>
            </a:pPr>
            <a:endParaRPr lang="en-NZ" sz="1600" b="1" dirty="0">
              <a:solidFill>
                <a:schemeClr val="accent2">
                  <a:lumMod val="7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endParaRPr lang="en-NZ" sz="1600" b="1" dirty="0">
              <a:solidFill>
                <a:schemeClr val="accent2">
                  <a:lumMod val="7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15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Includes selection of teas, herbal infusions &amp; Ebony roastery coffee station</a:t>
            </a: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NZ" sz="18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$85.00 pp</a:t>
            </a:r>
          </a:p>
        </p:txBody>
      </p:sp>
    </p:spTree>
    <p:extLst>
      <p:ext uri="{BB962C8B-B14F-4D97-AF65-F5344CB8AC3E}">
        <p14:creationId xmlns:p14="http://schemas.microsoft.com/office/powerpoint/2010/main" val="24330082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160E35-996C-4CCB-8D89-81F2F75E8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9831" y="0"/>
            <a:ext cx="6578994" cy="6839479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962BBA-5CF9-4779-BEC6-0F36B29DF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552" y="280657"/>
            <a:ext cx="4734846" cy="771183"/>
          </a:xfrm>
        </p:spPr>
        <p:txBody>
          <a:bodyPr>
            <a:normAutofit/>
          </a:bodyPr>
          <a:lstStyle/>
          <a:p>
            <a:pPr algn="ctr"/>
            <a:r>
              <a:rPr lang="en-NZ" dirty="0">
                <a:latin typeface="Baskerville Old Face" panose="02020602080505020303" pitchFamily="18" charset="0"/>
              </a:rPr>
              <a:t>Plated dinner</a:t>
            </a:r>
          </a:p>
        </p:txBody>
      </p:sp>
      <p:sp>
        <p:nvSpPr>
          <p:cNvPr id="2056" name="Content Placeholder 2055">
            <a:extLst>
              <a:ext uri="{FF2B5EF4-FFF2-40B4-BE49-F238E27FC236}">
                <a16:creationId xmlns:a16="http://schemas.microsoft.com/office/drawing/2014/main" id="{BF89C51A-F735-4CE3-98F5-81CE6E5D9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27" y="891901"/>
            <a:ext cx="5715095" cy="5395933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Pre-set on tables</a:t>
            </a:r>
            <a:endParaRPr lang="en-US" sz="16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Assorted rustic breads with butter </a:t>
            </a:r>
            <a:r>
              <a:rPr lang="en-US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600" b="1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Entrée  (choose 1 option)</a:t>
            </a:r>
            <a:endParaRPr lang="en-US" sz="1600" dirty="0">
              <a:solidFill>
                <a:schemeClr val="accent3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u="sng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Pickled crab &amp; salmon terrine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With salmon caviar, cream fraiche &amp; gremolata oil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u="sng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Wild cake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Wild mushroom pan cake served with truffle cream pasta herb salad (V)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u="sng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Goat cheese strudel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Goat cheese and red onion marmalade strudel served with salsa verse &amp; ratatouille (V)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u="sng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Dukkha Spiced Venison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Beetroot terrine, carrot velouté with black garlic puree (GF)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u="sng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Beef Tartare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Dijon cream fraiche, egg and herb salad, pickled vegetables with homemade chips (GF)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u="sng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Confit Duck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Herb confit duck, </a:t>
            </a:r>
            <a:r>
              <a:rPr lang="en-NZ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savoury</a:t>
            </a: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lentil cake, yoghurt sponge with orange curd &amp; spinach jelly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u="sng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Salmon Gravlax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NZ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Savoury</a:t>
            </a: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almond biscuits, herb cream fraiche, micro green salad with capers &amp; pickled orange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NZ" sz="1600" u="sng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Grilled Halloumi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NZ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Pickled beetroot, fennel salad, quinoa salad, capers, and raisin chilli chutney (V)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Mains on the next page….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600" b="1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Special dietaries catered to on request 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600" b="1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AU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AU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217D74-4A6D-891A-CF4C-EA3EA9241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B98A3-4B81-4CF1-A054-4DAA313895AE}" type="slidenum">
              <a:rPr lang="en-NZ" smtClean="0"/>
              <a:t>27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4453006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160E35-996C-4CCB-8D89-81F2F75E8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1533" y="0"/>
            <a:ext cx="6940467" cy="6866467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962BBA-5CF9-4779-BEC6-0F36B29DF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800" y="63306"/>
            <a:ext cx="4734846" cy="771183"/>
          </a:xfrm>
        </p:spPr>
        <p:txBody>
          <a:bodyPr>
            <a:normAutofit/>
          </a:bodyPr>
          <a:lstStyle/>
          <a:p>
            <a:pPr algn="ctr"/>
            <a:r>
              <a:rPr lang="en-NZ" dirty="0">
                <a:latin typeface="Baskerville Old Face" panose="02020602080505020303" pitchFamily="18" charset="0"/>
              </a:rPr>
              <a:t>Plated dinner</a:t>
            </a:r>
          </a:p>
        </p:txBody>
      </p:sp>
      <p:sp>
        <p:nvSpPr>
          <p:cNvPr id="2056" name="Content Placeholder 2055">
            <a:extLst>
              <a:ext uri="{FF2B5EF4-FFF2-40B4-BE49-F238E27FC236}">
                <a16:creationId xmlns:a16="http://schemas.microsoft.com/office/drawing/2014/main" id="{BF89C51A-F735-4CE3-98F5-81CE6E5D9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610" y="629350"/>
            <a:ext cx="5287225" cy="5921035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Main (choose 2 options for alternate drop)</a:t>
            </a:r>
            <a:endParaRPr lang="en-US" sz="1600" dirty="0">
              <a:solidFill>
                <a:schemeClr val="accent3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u="sng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Seared fillet of central country beef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Served with smoked Portobello, potato gratin port wine jus (GF)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u="sng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Paprika &amp; red wine confit chicken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Potato fondant filled with goat cheese, sautéed mushroom and kale with herb jus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u="sng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Surf and turf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New Zealand grass feed beef eye fillet and prawns Mascarpone potato &amp; mushroom duxelles, Guinness jus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u="sng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Roast pork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Fennel roast pork with pumpkin mash &amp; Quinoa salad with white wine jus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u="sng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Grilled king salmon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Garlic confit potato, lemon and dill sauce steamed broccolini (GF)</a:t>
            </a:r>
            <a:endParaRPr lang="en-US" sz="1600" b="1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u="sng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Gnocchi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Gnocchi with sautéed spinach Burn butter sauce (V)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u="sng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Ravioli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Ricotta &amp; spinach ravioli with creamy herb sauce (V)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u="sng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Bolognese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Herb tossed pasta with tempeh Bolognese (V)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u="sng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Slow Roast Lamb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Braised lamb, bulgur, and wild rice pilaf with eggplant pickle, sautéed spinach &amp; pomegranate sauce (GF/DF)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u="sng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Chicken Ballotine with Olive and Fig Tapenade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Pommes anna with almond mole and sautéed green beans (GF)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Deserts on the next page….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Special dietaries catered to on request 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600" b="1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AU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AU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DF1D62-CBE7-9E62-F92B-0C4BC8167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B98A3-4B81-4CF1-A054-4DAA313895AE}" type="slidenum">
              <a:rPr lang="en-NZ" smtClean="0"/>
              <a:t>28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4402190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160E35-996C-4CCB-8D89-81F2F75E8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7648" y="0"/>
            <a:ext cx="7351177" cy="6858000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962BBA-5CF9-4779-BEC6-0F36B29DF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188" y="167489"/>
            <a:ext cx="4734846" cy="771183"/>
          </a:xfrm>
        </p:spPr>
        <p:txBody>
          <a:bodyPr>
            <a:normAutofit/>
          </a:bodyPr>
          <a:lstStyle/>
          <a:p>
            <a:pPr algn="ctr"/>
            <a:r>
              <a:rPr lang="en-NZ" dirty="0">
                <a:latin typeface="Baskerville Old Face" panose="02020602080505020303" pitchFamily="18" charset="0"/>
              </a:rPr>
              <a:t>Plated dinner</a:t>
            </a:r>
          </a:p>
        </p:txBody>
      </p:sp>
      <p:sp>
        <p:nvSpPr>
          <p:cNvPr id="2056" name="Content Placeholder 2055">
            <a:extLst>
              <a:ext uri="{FF2B5EF4-FFF2-40B4-BE49-F238E27FC236}">
                <a16:creationId xmlns:a16="http://schemas.microsoft.com/office/drawing/2014/main" id="{BF89C51A-F735-4CE3-98F5-81CE6E5D9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769476"/>
            <a:ext cx="5287225" cy="5921035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endParaRPr lang="en-US" sz="1600" b="1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Desert (choose 2 options for alternate drop)</a:t>
            </a:r>
            <a:endParaRPr lang="en-US" sz="1600" dirty="0">
              <a:solidFill>
                <a:schemeClr val="accent3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u="sng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Chocolate Zuccotti cake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with orange cream &amp; raspberry coulis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u="sng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Lemon meringue pie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with berry coulis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u="sng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Domino chocolate cake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with baileys cream sauce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en-US" sz="1600" u="sng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Creamy Butterscotch pudding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with mix nut tuile &amp; espresso cream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u="sng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Crème brûlée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with mix nut biscotti coffee ice cream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u="sng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Chocolate mousse tart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with orange jelly, mixed berry comport 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600" b="1" u="sng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6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AU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en-US" sz="1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Includes selection of teas, herbal infusions &amp; Ebony roastery coffee station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$95.00 pp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600" b="1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Special dietaries catered to on request 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AU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 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804915-B314-6990-156F-C6C3DA3EF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B98A3-4B81-4CF1-A054-4DAA313895AE}" type="slidenum">
              <a:rPr lang="en-NZ" smtClean="0"/>
              <a:t>29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715937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C7AB3D-639E-4C2E-AFD4-91CCEB3B5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4" b="17524"/>
          <a:stretch/>
        </p:blipFill>
        <p:spPr>
          <a:xfrm>
            <a:off x="4232907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4" name="Content Placeholder 2055">
            <a:extLst>
              <a:ext uri="{FF2B5EF4-FFF2-40B4-BE49-F238E27FC236}">
                <a16:creationId xmlns:a16="http://schemas.microsoft.com/office/drawing/2014/main" id="{D1F5F3FE-5201-418D-A2DA-F051FC9BBCD2}"/>
              </a:ext>
            </a:extLst>
          </p:cNvPr>
          <p:cNvSpPr txBox="1">
            <a:spLocks/>
          </p:cNvSpPr>
          <p:nvPr/>
        </p:nvSpPr>
        <p:spPr>
          <a:xfrm>
            <a:off x="378611" y="5514475"/>
            <a:ext cx="3851122" cy="1264393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891" indent="-342891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buNone/>
            </a:pPr>
            <a:endParaRPr lang="en-US" dirty="0"/>
          </a:p>
          <a:p>
            <a:pPr marL="0" indent="0" algn="ctr" defTabSz="4572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4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V – Vegetarian</a:t>
            </a:r>
          </a:p>
          <a:p>
            <a:pPr marL="0" indent="0" algn="ctr" defTabSz="4572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4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GF – Gluten Free</a:t>
            </a:r>
          </a:p>
          <a:p>
            <a:pPr marL="0" indent="0" algn="ctr" defTabSz="4572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4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VG – Vegan</a:t>
            </a:r>
          </a:p>
          <a:p>
            <a:pPr marL="0" indent="0" algn="ctr" defTabSz="4572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4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DF – Dairy Free</a:t>
            </a:r>
          </a:p>
          <a:p>
            <a:pPr marL="0" indent="0" algn="ctr" defTabSz="457200">
              <a:lnSpc>
                <a:spcPct val="120000"/>
              </a:lnSpc>
              <a:spcBef>
                <a:spcPts val="0"/>
              </a:spcBef>
              <a:buNone/>
            </a:pPr>
            <a:endParaRPr lang="en-US" sz="34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 defTabSz="457200">
              <a:lnSpc>
                <a:spcPct val="120000"/>
              </a:lnSpc>
              <a:spcBef>
                <a:spcPts val="0"/>
              </a:spcBef>
              <a:buNone/>
            </a:pPr>
            <a:endParaRPr lang="en-US" sz="34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5A6676-1CF7-444D-B069-1D166D53D377}"/>
              </a:ext>
            </a:extLst>
          </p:cNvPr>
          <p:cNvSpPr/>
          <p:nvPr/>
        </p:nvSpPr>
        <p:spPr>
          <a:xfrm>
            <a:off x="125671" y="899653"/>
            <a:ext cx="476355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NZ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We believe that food is a celebration and should be treated as such, which is why the innovative cuisine from our Chefs is always prepared with loving care and due attention to detail.</a:t>
            </a:r>
          </a:p>
          <a:p>
            <a:pPr algn="just"/>
            <a:endParaRPr lang="en-NZ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just"/>
            <a:r>
              <a:rPr lang="en-NZ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We offer a wide array of menus to choose from, or alternatively, we can adapt our meals to suit your style, taste and budget meaning that we really do cater for everybody.</a:t>
            </a:r>
          </a:p>
          <a:p>
            <a:pPr algn="just"/>
            <a:endParaRPr lang="en-NZ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just"/>
            <a:r>
              <a:rPr lang="en-NZ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Guests with special dietary requirements are easily catered for given prior notification, through clear labelling of dishes or serving separate meals if needed.</a:t>
            </a:r>
          </a:p>
          <a:p>
            <a:pPr algn="just"/>
            <a:endParaRPr lang="en-NZ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just"/>
            <a:r>
              <a:rPr lang="en-NZ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All menu prices are inclusive of GST, and some do have minimum and maximum number restrictions – however if you really want one of those menus then please do talk to our friendly team and we will see what we can do for you!</a:t>
            </a:r>
          </a:p>
          <a:p>
            <a:pPr algn="just"/>
            <a:endParaRPr lang="en-NZ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just"/>
            <a:r>
              <a:rPr lang="en-NZ" sz="1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Please be aware prices could change due to being able to get products.!</a:t>
            </a:r>
          </a:p>
          <a:p>
            <a:pPr algn="just"/>
            <a:r>
              <a:rPr lang="en-NZ" sz="1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Please get in touch for fixed prices for your function.</a:t>
            </a:r>
            <a:endParaRPr lang="en-NZ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FECD6B-1FE6-A169-69D9-2EA7C4063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B98A3-4B81-4CF1-A054-4DAA313895AE}" type="slidenum">
              <a:rPr lang="en-NZ" smtClean="0"/>
              <a:t>3</a:t>
            </a:fld>
            <a:endParaRPr lang="en-NZ" dirty="0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D2135D7B-669B-84F0-F8A3-A889E75F1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41" y="-975597"/>
            <a:ext cx="4023062" cy="284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610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160E35-996C-4CCB-8D89-81F2F75E8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2343" y="-8468"/>
            <a:ext cx="7666482" cy="7666482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962BBA-5CF9-4779-BEC6-0F36B29DF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530" y="0"/>
            <a:ext cx="4734846" cy="771183"/>
          </a:xfrm>
        </p:spPr>
        <p:txBody>
          <a:bodyPr>
            <a:normAutofit/>
          </a:bodyPr>
          <a:lstStyle/>
          <a:p>
            <a:pPr algn="ctr"/>
            <a:r>
              <a:rPr lang="en-NZ" dirty="0">
                <a:latin typeface="Baskerville Old Face" panose="02020602080505020303" pitchFamily="18" charset="0"/>
              </a:rPr>
              <a:t>Beverages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A1ED13-4539-DCF4-1140-CE0C2A7C2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B98A3-4B81-4CF1-A054-4DAA313895AE}" type="slidenum">
              <a:rPr lang="en-NZ" smtClean="0"/>
              <a:t>30</a:t>
            </a:fld>
            <a:endParaRPr lang="en-NZ" dirty="0"/>
          </a:p>
        </p:txBody>
      </p:sp>
      <p:sp>
        <p:nvSpPr>
          <p:cNvPr id="18" name="Content Placeholder 9">
            <a:extLst>
              <a:ext uri="{FF2B5EF4-FFF2-40B4-BE49-F238E27FC236}">
                <a16:creationId xmlns:a16="http://schemas.microsoft.com/office/drawing/2014/main" id="{03D046A4-1DB5-432B-A7B0-4D59BF896454}"/>
              </a:ext>
            </a:extLst>
          </p:cNvPr>
          <p:cNvSpPr txBox="1">
            <a:spLocks/>
          </p:cNvSpPr>
          <p:nvPr/>
        </p:nvSpPr>
        <p:spPr>
          <a:xfrm>
            <a:off x="64652" y="572234"/>
            <a:ext cx="6096000" cy="638515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NZ" altLang="en-US" sz="1600" b="1" dirty="0">
                <a:latin typeface="Arabic Typesetting" panose="03020402040406030203" pitchFamily="66" charset="-78"/>
                <a:ea typeface="Garamond" panose="02020404030301010803" pitchFamily="18" charset="0"/>
                <a:cs typeface="Arabic Typesetting" panose="03020402040406030203" pitchFamily="66" charset="-78"/>
              </a:rPr>
              <a:t>Sparkling Wine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NZ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Willowglen Brut	 $7.50 Glass		$35.00 Bottle 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NZ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Henkell Trocken Dry Sec	 $8.00 Glass		$40.00 Bottle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NZ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Henkell Trocken Rose NV 	 $8.00 Glass		$40.00 Bottle 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NZ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Allan Scott Cecilia Brut NV 			$60.00 Bottle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NZ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Piper Heidsieck Cuvee Brut 			$85.00 Bottle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NZ" altLang="en-US" sz="1600" dirty="0">
              <a:latin typeface="Arabic Typesetting" panose="03020402040406030203" pitchFamily="66" charset="-78"/>
              <a:ea typeface="Garamond" panose="02020404030301010803" pitchFamily="18" charset="0"/>
              <a:cs typeface="Arabic Typesetting" panose="03020402040406030203" pitchFamily="66" charset="-78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NZ" altLang="en-US" sz="1600" b="1" dirty="0">
                <a:latin typeface="Arabic Typesetting" panose="03020402040406030203" pitchFamily="66" charset="-78"/>
                <a:ea typeface="Garamond" panose="02020404030301010803" pitchFamily="18" charset="0"/>
                <a:cs typeface="Arabic Typesetting" panose="03020402040406030203" pitchFamily="66" charset="-78"/>
              </a:rPr>
              <a:t>Chardonnay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NZ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Lake Chalice Nest	  $8.50 Glass		$40.00 Bottle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NZ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Allan Scott	 	  $9.00 Glass		$45.00 Bottle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NZ" altLang="en-US" sz="1600" dirty="0">
              <a:latin typeface="Arabic Typesetting" panose="03020402040406030203" pitchFamily="66" charset="-78"/>
              <a:ea typeface="Garamond" panose="02020404030301010803" pitchFamily="18" charset="0"/>
              <a:cs typeface="Arabic Typesetting" panose="03020402040406030203" pitchFamily="66" charset="-78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NZ" sz="1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Sauvignon Blanc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NZ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Lake Chalice Nest	  $8.50 Glass		$40.00 Bottle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NZ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Allan Scott	 	  $9.00 Glass		$45.00 Bottle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NZ" altLang="en-US" sz="1600" dirty="0">
                <a:latin typeface="Arabic Typesetting" panose="03020402040406030203" pitchFamily="66" charset="-78"/>
                <a:ea typeface="Garamond" panose="02020404030301010803" pitchFamily="18" charset="0"/>
                <a:cs typeface="Arabic Typesetting" panose="03020402040406030203" pitchFamily="66" charset="-78"/>
              </a:rPr>
              <a:t> 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NZ" sz="1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Pinot Gris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NZ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Lake Chalice Nest	  $8.50 Glass		$40.00 Bottle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NZ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Allan Scott	 	  $9.00 Glass		$45.00 Bottle</a:t>
            </a:r>
            <a:endParaRPr lang="en-NZ" altLang="en-US" sz="1600" dirty="0">
              <a:latin typeface="Arabic Typesetting" panose="03020402040406030203" pitchFamily="66" charset="-78"/>
              <a:ea typeface="Garamond" panose="02020404030301010803" pitchFamily="18" charset="0"/>
              <a:cs typeface="Arabic Typesetting" panose="03020402040406030203" pitchFamily="66" charset="-78"/>
            </a:endParaRPr>
          </a:p>
          <a:p>
            <a:pPr marL="0" lvl="0" indent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02558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160E35-996C-4CCB-8D89-81F2F75E8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2343" y="-8468"/>
            <a:ext cx="7666482" cy="7666482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962BBA-5CF9-4779-BEC6-0F36B29DF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530" y="0"/>
            <a:ext cx="4734846" cy="771183"/>
          </a:xfrm>
        </p:spPr>
        <p:txBody>
          <a:bodyPr>
            <a:normAutofit/>
          </a:bodyPr>
          <a:lstStyle/>
          <a:p>
            <a:pPr algn="ctr"/>
            <a:r>
              <a:rPr lang="en-NZ" dirty="0">
                <a:latin typeface="Baskerville Old Face" panose="02020602080505020303" pitchFamily="18" charset="0"/>
              </a:rPr>
              <a:t>Beverages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91EF4D-1661-012E-32AE-8707C1738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B98A3-4B81-4CF1-A054-4DAA313895AE}" type="slidenum">
              <a:rPr lang="en-NZ" smtClean="0"/>
              <a:t>31</a:t>
            </a:fld>
            <a:endParaRPr lang="en-NZ" dirty="0"/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5B11E5FE-F3EC-4DE8-8410-5FC994131FE4}"/>
              </a:ext>
            </a:extLst>
          </p:cNvPr>
          <p:cNvSpPr txBox="1">
            <a:spLocks/>
          </p:cNvSpPr>
          <p:nvPr/>
        </p:nvSpPr>
        <p:spPr>
          <a:xfrm>
            <a:off x="59218" y="632193"/>
            <a:ext cx="6096000" cy="638515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NZ" altLang="en-US" sz="1600" b="1" dirty="0">
                <a:latin typeface="Arabic Typesetting" panose="03020402040406030203" pitchFamily="66" charset="-78"/>
                <a:ea typeface="Garamond" panose="02020404030301010803" pitchFamily="18" charset="0"/>
                <a:cs typeface="Arabic Typesetting" panose="03020402040406030203" pitchFamily="66" charset="-78"/>
              </a:rPr>
              <a:t>Rose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NZ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Lake Chalice Nest	  $8.50 Glass		$40.00 Bottle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NZ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Allan Scott	 	  $9.00 Glass		$45.00 Bottle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NZ" altLang="en-US" sz="1600" dirty="0">
              <a:latin typeface="Arabic Typesetting" panose="03020402040406030203" pitchFamily="66" charset="-78"/>
              <a:ea typeface="Garamond" panose="02020404030301010803" pitchFamily="18" charset="0"/>
              <a:cs typeface="Arabic Typesetting" panose="03020402040406030203" pitchFamily="66" charset="-78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NZ" altLang="en-US" sz="1600" b="1" dirty="0">
                <a:latin typeface="Arabic Typesetting" panose="03020402040406030203" pitchFamily="66" charset="-78"/>
                <a:ea typeface="Garamond" panose="02020404030301010803" pitchFamily="18" charset="0"/>
                <a:cs typeface="Arabic Typesetting" panose="03020402040406030203" pitchFamily="66" charset="-78"/>
              </a:rPr>
              <a:t>Merlot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NZ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Lake Chalice Nest   	 $8.50 Glass		$40.00 Bottle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NZ" altLang="en-US" sz="1600" dirty="0">
                <a:latin typeface="Arabic Typesetting" panose="03020402040406030203" pitchFamily="66" charset="-78"/>
                <a:ea typeface="Garamond" panose="02020404030301010803" pitchFamily="18" charset="0"/>
                <a:cs typeface="Arabic Typesetting" panose="03020402040406030203" pitchFamily="66" charset="-78"/>
              </a:rPr>
              <a:t>Allen Scott                              $9.00 Glass                           $45.00 Bottle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NZ" altLang="en-US" sz="1600" b="1" dirty="0">
              <a:latin typeface="Arabic Typesetting" panose="03020402040406030203" pitchFamily="66" charset="-78"/>
              <a:ea typeface="Garamond" panose="02020404030301010803" pitchFamily="18" charset="0"/>
              <a:cs typeface="Arabic Typesetting" panose="03020402040406030203" pitchFamily="66" charset="-78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NZ" sz="1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Pinot Noir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NZ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Lake Chalice Nest	  $8.50 Glass		$40.00 Bottle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NZ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NZ" sz="1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Spirits (served in a tall glass)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NZ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Single nip 	         	   $7.00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NZ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Double nip 	            	   $10.00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NZ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NZ" sz="1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RTD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NZ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Jack Daniels &amp; Cola  	   $</a:t>
            </a:r>
            <a:r>
              <a:rPr lang="en-US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10.00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NZ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Jim Beam &amp; Cola 	   $10.00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NZ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Smirnoff Ice            	   $10.00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NZ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Scrape Grace Vodka	   $10.00			</a:t>
            </a:r>
            <a:endParaRPr lang="en-NZ" altLang="en-US" sz="1600" b="1" dirty="0">
              <a:latin typeface="Arabic Typesetting" panose="03020402040406030203" pitchFamily="66" charset="-78"/>
              <a:ea typeface="Garamond" panose="02020404030301010803" pitchFamily="18" charset="0"/>
              <a:cs typeface="Arabic Typesetting" panose="03020402040406030203" pitchFamily="66" charset="-78"/>
            </a:endParaRPr>
          </a:p>
          <a:p>
            <a:pPr marL="0" lvl="0" indent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689480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160E35-996C-4CCB-8D89-81F2F75E8E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5"/>
          <a:stretch/>
        </p:blipFill>
        <p:spPr>
          <a:xfrm>
            <a:off x="4290728" y="14701"/>
            <a:ext cx="7131778" cy="6879874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962BBA-5CF9-4779-BEC6-0F36B29DF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530" y="0"/>
            <a:ext cx="4734846" cy="771183"/>
          </a:xfrm>
        </p:spPr>
        <p:txBody>
          <a:bodyPr>
            <a:normAutofit/>
          </a:bodyPr>
          <a:lstStyle/>
          <a:p>
            <a:pPr algn="ctr"/>
            <a:r>
              <a:rPr lang="en-NZ" dirty="0">
                <a:latin typeface="Baskerville Old Face" panose="02020602080505020303" pitchFamily="18" charset="0"/>
              </a:rPr>
              <a:t>Beverages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B14339-4742-8C8E-E3E5-784632B0D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B98A3-4B81-4CF1-A054-4DAA313895AE}" type="slidenum">
              <a:rPr lang="en-NZ" smtClean="0"/>
              <a:t>32</a:t>
            </a:fld>
            <a:endParaRPr lang="en-NZ" dirty="0"/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A406BF85-1E79-4438-824E-119CC1FCD9F8}"/>
              </a:ext>
            </a:extLst>
          </p:cNvPr>
          <p:cNvSpPr txBox="1">
            <a:spLocks/>
          </p:cNvSpPr>
          <p:nvPr/>
        </p:nvSpPr>
        <p:spPr>
          <a:xfrm>
            <a:off x="0" y="572234"/>
            <a:ext cx="6096000" cy="638515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0" fontAlgn="base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NZ" sz="1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Standard Beer 		 </a:t>
            </a:r>
            <a:r>
              <a:rPr lang="en-NZ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$8.00 Bottle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NZ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Export Gold, Export low carb, Tui</a:t>
            </a:r>
            <a:endParaRPr lang="en-NZ" sz="5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NZ" sz="1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Zero 0%</a:t>
            </a:r>
            <a:r>
              <a:rPr lang="en-NZ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		$8.00 bottle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NZ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Heineken Zero	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ts val="0"/>
              </a:spcBef>
              <a:buNone/>
            </a:pPr>
            <a:endParaRPr lang="en-NZ" sz="5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NZ" sz="1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Light 2.5%</a:t>
            </a:r>
            <a:r>
              <a:rPr lang="en-NZ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		$8.00 bottle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NZ" altLang="en-US" sz="1600" dirty="0">
                <a:latin typeface="Arabic Typesetting" panose="03020402040406030203" pitchFamily="66" charset="-78"/>
                <a:ea typeface="Garamond" panose="02020404030301010803" pitchFamily="18" charset="0"/>
                <a:cs typeface="Arabic Typesetting" panose="03020402040406030203" pitchFamily="66" charset="-78"/>
              </a:rPr>
              <a:t>Heineken light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ts val="0"/>
              </a:spcBef>
              <a:buNone/>
            </a:pPr>
            <a:endParaRPr lang="en-NZ" altLang="en-US" sz="700" dirty="0">
              <a:latin typeface="Arabic Typesetting" panose="03020402040406030203" pitchFamily="66" charset="-78"/>
              <a:ea typeface="Garamond" panose="02020404030301010803" pitchFamily="18" charset="0"/>
              <a:cs typeface="Arabic Typesetting" panose="03020402040406030203" pitchFamily="66" charset="-78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NZ" sz="1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Premium Beer	 	 </a:t>
            </a:r>
            <a:r>
              <a:rPr lang="en-NZ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$9.50 Bottle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NZ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Heineken, Export 33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NZ" altLang="en-US" sz="800" b="1" dirty="0">
              <a:latin typeface="Arabic Typesetting" panose="03020402040406030203" pitchFamily="66" charset="-78"/>
              <a:ea typeface="Garamond" panose="02020404030301010803" pitchFamily="18" charset="0"/>
              <a:cs typeface="Arabic Typesetting" panose="03020402040406030203" pitchFamily="66" charset="-78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NZ" sz="1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Cider 		</a:t>
            </a:r>
            <a:r>
              <a:rPr lang="en-NZ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$9.50 Bottle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NZ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Monteith’s Crushed Apple 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NZ" sz="1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	</a:t>
            </a:r>
            <a:endParaRPr lang="en-NZ" altLang="en-US" sz="1600" b="1" dirty="0">
              <a:latin typeface="Arabic Typesetting" panose="03020402040406030203" pitchFamily="66" charset="-78"/>
              <a:ea typeface="Garamond" panose="02020404030301010803" pitchFamily="18" charset="0"/>
              <a:cs typeface="Arabic Typesetting" panose="03020402040406030203" pitchFamily="66" charset="-78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NZ" sz="1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Fizz &amp; Orange Juice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NZ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Small glass 		  $2.50	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NZ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Large glass 		  $4.00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NZ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1 Litre carafe 		  $10.00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ts val="0"/>
              </a:spcBef>
              <a:buNone/>
            </a:pPr>
            <a:endParaRPr lang="en-NZ" sz="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NZ" sz="1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Other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NZ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Punch bowl 		  $60.00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NZ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Ginger beer 		  $5.20 Bottle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NZ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Lemon lime and bitters 	  $5.20 Bottle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NZ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Live + 		  $5.20 Can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NZ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Pump water 		  $4.50 Bottle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NZ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Kiwi blue water		  $3.00 bottle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NZ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Sparkling grape juice 	  $6.50 Glass 	         $22.50 Bottle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NZ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			</a:t>
            </a:r>
            <a:endParaRPr lang="en-NZ" altLang="en-US" sz="1600" b="1" dirty="0">
              <a:latin typeface="Arabic Typesetting" panose="03020402040406030203" pitchFamily="66" charset="-78"/>
              <a:ea typeface="Garamond" panose="02020404030301010803" pitchFamily="18" charset="0"/>
              <a:cs typeface="Arabic Typesetting" panose="03020402040406030203" pitchFamily="66" charset="-78"/>
            </a:endParaRPr>
          </a:p>
          <a:p>
            <a:pPr marL="0" lvl="0" indent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58254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3EEC2AAD-DA9C-4556-BF7A-F3917FA98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075" y="335327"/>
            <a:ext cx="5542057" cy="617887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DEB0ED-9964-102A-8A21-BF2312B7A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B98A3-4B81-4CF1-A054-4DAA313895AE}" type="slidenum">
              <a:rPr lang="en-NZ" smtClean="0"/>
              <a:t>4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083413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03912E1-E0D1-4335-86C8-00AE22E6A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78464"/>
            <a:ext cx="4766735" cy="652670"/>
          </a:xfrm>
        </p:spPr>
        <p:txBody>
          <a:bodyPr>
            <a:normAutofit/>
          </a:bodyPr>
          <a:lstStyle/>
          <a:p>
            <a:pPr algn="ctr"/>
            <a:r>
              <a:rPr lang="en-NZ" dirty="0">
                <a:latin typeface="Baskerville Old Face" panose="02020602080505020303" pitchFamily="18" charset="0"/>
              </a:rPr>
              <a:t>       Capacity	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9FABEA-48F2-BE54-E1A7-B1C091C90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B98A3-4B81-4CF1-A054-4DAA313895AE}" type="slidenum">
              <a:rPr lang="en-NZ" smtClean="0"/>
              <a:t>5</a:t>
            </a:fld>
            <a:endParaRPr lang="en-NZ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A401ACB-3929-499C-A0AD-71727EFC97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189295"/>
              </p:ext>
            </p:extLst>
          </p:nvPr>
        </p:nvGraphicFramePr>
        <p:xfrm>
          <a:off x="373618" y="822680"/>
          <a:ext cx="8718910" cy="53031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7429">
                  <a:extLst>
                    <a:ext uri="{9D8B030D-6E8A-4147-A177-3AD203B41FA5}">
                      <a16:colId xmlns:a16="http://schemas.microsoft.com/office/drawing/2014/main" val="1047742073"/>
                    </a:ext>
                  </a:extLst>
                </a:gridCol>
                <a:gridCol w="1018014">
                  <a:extLst>
                    <a:ext uri="{9D8B030D-6E8A-4147-A177-3AD203B41FA5}">
                      <a16:colId xmlns:a16="http://schemas.microsoft.com/office/drawing/2014/main" val="4139046258"/>
                    </a:ext>
                  </a:extLst>
                </a:gridCol>
                <a:gridCol w="1082993">
                  <a:extLst>
                    <a:ext uri="{9D8B030D-6E8A-4147-A177-3AD203B41FA5}">
                      <a16:colId xmlns:a16="http://schemas.microsoft.com/office/drawing/2014/main" val="2034250215"/>
                    </a:ext>
                  </a:extLst>
                </a:gridCol>
                <a:gridCol w="1189890">
                  <a:extLst>
                    <a:ext uri="{9D8B030D-6E8A-4147-A177-3AD203B41FA5}">
                      <a16:colId xmlns:a16="http://schemas.microsoft.com/office/drawing/2014/main" val="2777111361"/>
                    </a:ext>
                  </a:extLst>
                </a:gridCol>
                <a:gridCol w="1189890">
                  <a:extLst>
                    <a:ext uri="{9D8B030D-6E8A-4147-A177-3AD203B41FA5}">
                      <a16:colId xmlns:a16="http://schemas.microsoft.com/office/drawing/2014/main" val="1048519127"/>
                    </a:ext>
                  </a:extLst>
                </a:gridCol>
                <a:gridCol w="863941">
                  <a:extLst>
                    <a:ext uri="{9D8B030D-6E8A-4147-A177-3AD203B41FA5}">
                      <a16:colId xmlns:a16="http://schemas.microsoft.com/office/drawing/2014/main" val="487762766"/>
                    </a:ext>
                  </a:extLst>
                </a:gridCol>
                <a:gridCol w="974343">
                  <a:extLst>
                    <a:ext uri="{9D8B030D-6E8A-4147-A177-3AD203B41FA5}">
                      <a16:colId xmlns:a16="http://schemas.microsoft.com/office/drawing/2014/main" val="1771909386"/>
                    </a:ext>
                  </a:extLst>
                </a:gridCol>
                <a:gridCol w="922410">
                  <a:extLst>
                    <a:ext uri="{9D8B030D-6E8A-4147-A177-3AD203B41FA5}">
                      <a16:colId xmlns:a16="http://schemas.microsoft.com/office/drawing/2014/main" val="511129810"/>
                    </a:ext>
                  </a:extLst>
                </a:gridCol>
              </a:tblGrid>
              <a:tr h="5835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b="1" cap="small" dirty="0">
                          <a:effectLst/>
                        </a:rPr>
                        <a:t>venue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b="1" cap="small" dirty="0">
                          <a:effectLst/>
                        </a:rPr>
                        <a:t>Theatre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b="1" cap="small">
                          <a:effectLst/>
                        </a:rPr>
                        <a:t>Cabaret with trestles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b="1" cap="small">
                          <a:effectLst/>
                        </a:rPr>
                        <a:t>Cabaret with rounds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b="1" cap="small">
                          <a:effectLst/>
                        </a:rPr>
                        <a:t>Boardroom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b="1" cap="small">
                          <a:effectLst/>
                        </a:rPr>
                        <a:t>U Shape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b="1" cap="small">
                          <a:effectLst/>
                        </a:rPr>
                        <a:t>Cocktail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b="1" cap="small" dirty="0">
                          <a:effectLst/>
                        </a:rPr>
                        <a:t>Banquet no dancefloor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5463397"/>
                  </a:ext>
                </a:extLst>
              </a:tr>
              <a:tr h="3404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cap="small">
                          <a:effectLst/>
                        </a:rPr>
                        <a:t>Silks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700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400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300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104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92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800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550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8652805"/>
                  </a:ext>
                </a:extLst>
              </a:tr>
              <a:tr h="3404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cap="small">
                          <a:effectLst/>
                        </a:rPr>
                        <a:t>Feilding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60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0318143"/>
                  </a:ext>
                </a:extLst>
              </a:tr>
              <a:tr h="3404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cap="small">
                          <a:effectLst/>
                        </a:rPr>
                        <a:t>Marton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60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8645547"/>
                  </a:ext>
                </a:extLst>
              </a:tr>
              <a:tr h="3404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cap="small">
                          <a:effectLst/>
                        </a:rPr>
                        <a:t>Rangitikei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60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139411"/>
                  </a:ext>
                </a:extLst>
              </a:tr>
              <a:tr h="3404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cap="small">
                          <a:effectLst/>
                        </a:rPr>
                        <a:t>Feilding-Marton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 dirty="0">
                          <a:effectLst/>
                        </a:rPr>
                        <a:t>42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36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120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08412494"/>
                  </a:ext>
                </a:extLst>
              </a:tr>
              <a:tr h="3404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cap="small">
                          <a:effectLst/>
                        </a:rPr>
                        <a:t>Terrace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100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105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90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56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48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550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338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3280852"/>
                  </a:ext>
                </a:extLst>
              </a:tr>
              <a:tr h="2940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cap="small">
                          <a:effectLst/>
                        </a:rPr>
                        <a:t>Owners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60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35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120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1533574"/>
                  </a:ext>
                </a:extLst>
              </a:tr>
              <a:tr h="3404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cap="small">
                          <a:effectLst/>
                        </a:rPr>
                        <a:t>Stewards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35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120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8687480"/>
                  </a:ext>
                </a:extLst>
              </a:tr>
              <a:tr h="3404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cap="small">
                          <a:effectLst/>
                        </a:rPr>
                        <a:t>Awapuni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150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77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42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64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28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300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220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2222933"/>
                  </a:ext>
                </a:extLst>
              </a:tr>
              <a:tr h="3404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cap="small">
                          <a:effectLst/>
                        </a:rPr>
                        <a:t>Manawatu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60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35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120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7337011"/>
                  </a:ext>
                </a:extLst>
              </a:tr>
              <a:tr h="3404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cap="small">
                          <a:effectLst/>
                        </a:rPr>
                        <a:t>Birdcage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63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42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32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28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150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100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78857783"/>
                  </a:ext>
                </a:extLst>
              </a:tr>
              <a:tr h="3404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cap="small">
                          <a:effectLst/>
                        </a:rPr>
                        <a:t>Eulogy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400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280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240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88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76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600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400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0232877"/>
                  </a:ext>
                </a:extLst>
              </a:tr>
              <a:tr h="3404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cap="small">
                          <a:effectLst/>
                        </a:rPr>
                        <a:t>Oaks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42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70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7108991"/>
                  </a:ext>
                </a:extLst>
              </a:tr>
              <a:tr h="3404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cap="small">
                          <a:effectLst/>
                        </a:rPr>
                        <a:t>Carbine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42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36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>
                          <a:effectLst/>
                        </a:rPr>
                        <a:t>70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cap="small" dirty="0">
                          <a:effectLst/>
                        </a:rPr>
                        <a:t>50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24272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0910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160E35-996C-4CCB-8D89-81F2F75E8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1193" y="1"/>
            <a:ext cx="5149850" cy="6858000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962BBA-5CF9-4779-BEC6-0F36B29DF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64" y="83146"/>
            <a:ext cx="4766735" cy="652670"/>
          </a:xfrm>
        </p:spPr>
        <p:txBody>
          <a:bodyPr>
            <a:normAutofit/>
          </a:bodyPr>
          <a:lstStyle/>
          <a:p>
            <a:pPr algn="ctr"/>
            <a:r>
              <a:rPr lang="en-NZ" dirty="0">
                <a:latin typeface="Baskerville Old Face" panose="02020602080505020303" pitchFamily="18" charset="0"/>
              </a:rPr>
              <a:t>Breakfast</a:t>
            </a:r>
          </a:p>
        </p:txBody>
      </p:sp>
      <p:sp>
        <p:nvSpPr>
          <p:cNvPr id="2056" name="Content Placeholder 2055">
            <a:extLst>
              <a:ext uri="{FF2B5EF4-FFF2-40B4-BE49-F238E27FC236}">
                <a16:creationId xmlns:a16="http://schemas.microsoft.com/office/drawing/2014/main" id="{BF89C51A-F735-4CE3-98F5-81CE6E5D9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660" y="753174"/>
            <a:ext cx="4672515" cy="5856478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All breakfasts served with: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Orange juice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Selection of teas, herbal infusions &amp; Ebony roastery coffee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600" b="1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Finger food Breakfast $26.00 pp</a:t>
            </a:r>
            <a:endParaRPr lang="en-US" sz="1600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Ham and cheese croissant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Fruit Danish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Mushroom &amp; spinach quiche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Breakfast burrito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Fruit platter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Muesli pot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Gourmet savory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600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Hot cooked Breakfast $35.00 pp</a:t>
            </a:r>
            <a:endParaRPr lang="en-US" sz="1600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Cooked Breakfast: </a:t>
            </a: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scrambled eggs, grilled bacon, fried tomatoes, sausages,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potato hash, sautéed mushrooms, toasted ciabatta with tomato relish &amp; butter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Or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Vegetarian Cooked Breakfast: </a:t>
            </a: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scrambled eggs, fried </a:t>
            </a:r>
            <a:r>
              <a:rPr lang="en-AU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tomatoes, roast garlic vegetarian sausages, sautéed spinach, potato hash, mushrooms,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AU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toasted ciabatta with tomato relish &amp; butter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Cooked breakfast can be served as a buffet, plated or platter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515403-740F-29D3-7821-912F1F7EF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B98A3-4B81-4CF1-A054-4DAA313895AE}" type="slidenum">
              <a:rPr lang="en-NZ" smtClean="0"/>
              <a:t>6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997702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160E35-996C-4CCB-8D89-81F2F75E8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" r="6712"/>
          <a:stretch/>
        </p:blipFill>
        <p:spPr>
          <a:xfrm>
            <a:off x="4957537" y="0"/>
            <a:ext cx="715616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962BBA-5CF9-4779-BEC6-0F36B29DF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78464"/>
            <a:ext cx="4766735" cy="652670"/>
          </a:xfrm>
        </p:spPr>
        <p:txBody>
          <a:bodyPr>
            <a:normAutofit/>
          </a:bodyPr>
          <a:lstStyle/>
          <a:p>
            <a:pPr algn="ctr"/>
            <a:r>
              <a:rPr lang="en-NZ" dirty="0">
                <a:latin typeface="Baskerville Old Face" panose="02020602080505020303" pitchFamily="18" charset="0"/>
              </a:rPr>
              <a:t>       Coffee Breaks		</a:t>
            </a:r>
          </a:p>
        </p:txBody>
      </p:sp>
      <p:sp>
        <p:nvSpPr>
          <p:cNvPr id="2056" name="Content Placeholder 2055">
            <a:extLst>
              <a:ext uri="{FF2B5EF4-FFF2-40B4-BE49-F238E27FC236}">
                <a16:creationId xmlns:a16="http://schemas.microsoft.com/office/drawing/2014/main" id="{BF89C51A-F735-4CE3-98F5-81CE6E5D9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802" y="731134"/>
            <a:ext cx="4672515" cy="4842611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Homemade gourmet sausage roll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Assorted finger sandwich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Savory muffin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Savory scones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Pumpkin scones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Mushroom bacon &amp; cheese tart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Filled mini croissant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Assorted savories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Sultana scone with jam &amp; cream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Lemon meringue pie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Sliced seasonal fresh fruit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Fruit basket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Assorted cookies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Assorted cakes &amp; slices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Sweet muffin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Falafel wrap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Mushroom &amp; leek blue cheese quiche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Creamy mushroom tart Vegetable frittata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Gluten free savories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Gluten Free Filled rolls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Gluten Free Caramel slice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Gluten Free Chocolate brownie 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6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D93620-8A7E-CC29-1196-AB63841CA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B98A3-4B81-4CF1-A054-4DAA313895AE}" type="slidenum">
              <a:rPr lang="en-NZ" smtClean="0"/>
              <a:t>7</a:t>
            </a:fld>
            <a:endParaRPr lang="en-NZ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3D1DC6E-D298-46C5-8BDD-B2801BDC20D7}"/>
              </a:ext>
            </a:extLst>
          </p:cNvPr>
          <p:cNvSpPr txBox="1">
            <a:spLocks/>
          </p:cNvSpPr>
          <p:nvPr/>
        </p:nvSpPr>
        <p:spPr>
          <a:xfrm>
            <a:off x="412227" y="5658559"/>
            <a:ext cx="4354507" cy="970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NZ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Arrival tea &amp; coffee @ $3.50 pp</a:t>
            </a: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NZ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All day continuous tea &amp; coffee @ $14.00 pp</a:t>
            </a: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NZ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Tea, coffee &amp; 1 food item @ $10.50 pp</a:t>
            </a: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NZ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Tea, coffee &amp; 2 food items @ $14.50 pp</a:t>
            </a:r>
          </a:p>
        </p:txBody>
      </p:sp>
    </p:spTree>
    <p:extLst>
      <p:ext uri="{BB962C8B-B14F-4D97-AF65-F5344CB8AC3E}">
        <p14:creationId xmlns:p14="http://schemas.microsoft.com/office/powerpoint/2010/main" val="3887994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62BBA-5CF9-4779-BEC6-0F36B29DF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78464"/>
            <a:ext cx="4766735" cy="652670"/>
          </a:xfrm>
        </p:spPr>
        <p:txBody>
          <a:bodyPr>
            <a:normAutofit/>
          </a:bodyPr>
          <a:lstStyle/>
          <a:p>
            <a:pPr algn="ctr"/>
            <a:r>
              <a:rPr lang="en-NZ" dirty="0">
                <a:latin typeface="Baskerville Old Face" panose="02020602080505020303" pitchFamily="18" charset="0"/>
              </a:rPr>
              <a:t>       Working Lunches		</a:t>
            </a:r>
          </a:p>
        </p:txBody>
      </p:sp>
      <p:sp>
        <p:nvSpPr>
          <p:cNvPr id="2056" name="Content Placeholder 2055">
            <a:extLst>
              <a:ext uri="{FF2B5EF4-FFF2-40B4-BE49-F238E27FC236}">
                <a16:creationId xmlns:a16="http://schemas.microsoft.com/office/drawing/2014/main" id="{BF89C51A-F735-4CE3-98F5-81CE6E5D9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586" y="1272673"/>
            <a:ext cx="4672515" cy="3880773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Option 1 - $23.00 pp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Assorted filled rolls OR finger sandwiches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Caesar salad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Potato salad (V, GF)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Southern chicken nibbles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Assorted cakes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Option 2 - $28.00 pp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BBQ pork bao buns OR Assorted wraps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Pizza slices with assorted toppings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Roast pumpkin &amp; raisin salad with tahini dressing (V, GF)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Seafood laksa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Sliced cakes</a:t>
            </a:r>
            <a:endParaRPr lang="en-US" sz="1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More options on the next page……….</a:t>
            </a:r>
            <a:r>
              <a:rPr lang="en-US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.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F26F37-366F-7D13-EDAB-917D7FE3E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B98A3-4B81-4CF1-A054-4DAA313895AE}" type="slidenum">
              <a:rPr lang="en-NZ" smtClean="0"/>
              <a:t>8</a:t>
            </a:fld>
            <a:endParaRPr lang="en-NZ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3D1DC6E-D298-46C5-8BDD-B2801BDC20D7}"/>
              </a:ext>
            </a:extLst>
          </p:cNvPr>
          <p:cNvSpPr txBox="1">
            <a:spLocks/>
          </p:cNvSpPr>
          <p:nvPr/>
        </p:nvSpPr>
        <p:spPr>
          <a:xfrm>
            <a:off x="316178" y="5598603"/>
            <a:ext cx="4354507" cy="970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600"/>
              </a:spcAft>
            </a:pPr>
            <a:endParaRPr lang="en-NZ" sz="1600" b="1" dirty="0">
              <a:solidFill>
                <a:schemeClr val="accent2">
                  <a:lumMod val="7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Includes selection of teas, herbal infusions &amp; Ebony roastery coffee</a:t>
            </a: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Minimum 15 – 100 pax</a:t>
            </a: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~ Dietaries catered to on request ~</a:t>
            </a: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endParaRPr lang="en-NZ" sz="1800" b="1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6" name="Picture 5" descr="A tray of desserts on a table&#10;&#10;Description automatically generated">
            <a:extLst>
              <a:ext uri="{FF2B5EF4-FFF2-40B4-BE49-F238E27FC236}">
                <a16:creationId xmlns:a16="http://schemas.microsoft.com/office/drawing/2014/main" id="{FEC4C31E-31AA-E641-7A0F-2DDE718DDF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" t="3710" r="-3987" b="-3710"/>
          <a:stretch/>
        </p:blipFill>
        <p:spPr>
          <a:xfrm rot="5400000">
            <a:off x="5604732" y="905796"/>
            <a:ext cx="7452000" cy="575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42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4887E9D-1B17-4F24-9051-48EFFC89D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8053" y="0"/>
            <a:ext cx="7457531" cy="6858000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962BBA-5CF9-4779-BEC6-0F36B29DF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78464"/>
            <a:ext cx="4766735" cy="652670"/>
          </a:xfrm>
        </p:spPr>
        <p:txBody>
          <a:bodyPr>
            <a:normAutofit fontScale="90000"/>
          </a:bodyPr>
          <a:lstStyle/>
          <a:p>
            <a:pPr algn="ctr"/>
            <a:r>
              <a:rPr lang="en-NZ" dirty="0">
                <a:latin typeface="Baskerville Old Face" panose="02020602080505020303" pitchFamily="18" charset="0"/>
              </a:rPr>
              <a:t>    Working Lunches	 Continued	</a:t>
            </a:r>
          </a:p>
        </p:txBody>
      </p:sp>
      <p:sp>
        <p:nvSpPr>
          <p:cNvPr id="2056" name="Content Placeholder 2055">
            <a:extLst>
              <a:ext uri="{FF2B5EF4-FFF2-40B4-BE49-F238E27FC236}">
                <a16:creationId xmlns:a16="http://schemas.microsoft.com/office/drawing/2014/main" id="{BF89C51A-F735-4CE3-98F5-81CE6E5D9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586" y="1072227"/>
            <a:ext cx="4616687" cy="4442613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endParaRPr lang="en-US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Option 3 - $33.00 pp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Beef kebab (GF/DF)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Assorted open sandwich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Pasta salad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Southern chicken tenders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Assorted savories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Sliced cakes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600" b="1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Option 4 - $37.00 pp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Assorted breads &amp; dips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Thai beef salad (DF)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BBQ pork (GF/DF)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Chicken kebabs (GF/DF)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Roast pumpkin &amp; raisin salad with tahini dressing (GF/DF)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Tempura battered prawns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Sliced cakes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118F2D-FE0E-550C-A805-46C292061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B98A3-4B81-4CF1-A054-4DAA313895AE}" type="slidenum">
              <a:rPr lang="en-NZ" smtClean="0"/>
              <a:t>9</a:t>
            </a:fld>
            <a:endParaRPr lang="en-NZ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7BD9D6A-0CA1-84A7-D3ED-DA76F49E737A}"/>
              </a:ext>
            </a:extLst>
          </p:cNvPr>
          <p:cNvSpPr txBox="1">
            <a:spLocks/>
          </p:cNvSpPr>
          <p:nvPr/>
        </p:nvSpPr>
        <p:spPr>
          <a:xfrm>
            <a:off x="402766" y="5674638"/>
            <a:ext cx="4354507" cy="970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600"/>
              </a:spcAft>
            </a:pPr>
            <a:endParaRPr lang="en-NZ" sz="1600" b="1" dirty="0">
              <a:solidFill>
                <a:schemeClr val="accent2">
                  <a:lumMod val="7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endParaRPr lang="en-NZ" sz="1800" b="1" dirty="0">
              <a:solidFill>
                <a:schemeClr val="accent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0174BF-9C36-0488-1AD2-83253C826E69}"/>
              </a:ext>
            </a:extLst>
          </p:cNvPr>
          <p:cNvSpPr txBox="1"/>
          <p:nvPr/>
        </p:nvSpPr>
        <p:spPr>
          <a:xfrm>
            <a:off x="-596206" y="5502755"/>
            <a:ext cx="62623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18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Includes selection of teas, herbal infusions &amp; Ebony roastery coffee</a:t>
            </a: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18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Minimum 15 – 100 pax</a:t>
            </a: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accent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~ Dietaries catered to on request ~</a:t>
            </a:r>
          </a:p>
        </p:txBody>
      </p:sp>
    </p:spTree>
    <p:extLst>
      <p:ext uri="{BB962C8B-B14F-4D97-AF65-F5344CB8AC3E}">
        <p14:creationId xmlns:p14="http://schemas.microsoft.com/office/powerpoint/2010/main" val="339161960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2C3C43"/>
      </a:dk2>
      <a:lt2>
        <a:srgbClr val="FFFFFF"/>
      </a:lt2>
      <a:accent1>
        <a:srgbClr val="A28D5B"/>
      </a:accent1>
      <a:accent2>
        <a:srgbClr val="A28D5B"/>
      </a:accent2>
      <a:accent3>
        <a:srgbClr val="A28D5B"/>
      </a:accent3>
      <a:accent4>
        <a:srgbClr val="A28D5B"/>
      </a:accent4>
      <a:accent5>
        <a:srgbClr val="A28D5B"/>
      </a:accent5>
      <a:accent6>
        <a:srgbClr val="A28D5B"/>
      </a:accent6>
      <a:hlink>
        <a:srgbClr val="A28D5B"/>
      </a:hlink>
      <a:folHlink>
        <a:srgbClr val="A28D5B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61285a6-f5a2-40cf-a724-c1251d8d060d">
      <Terms xmlns="http://schemas.microsoft.com/office/infopath/2007/PartnerControls"/>
    </lcf76f155ced4ddcb4097134ff3c332f>
    <TaxCatchAll xmlns="57824743-5f58-4cd8-a879-478c830b078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59EDBB0A2A174CA4E85EFFF4167F6E" ma:contentTypeVersion="18" ma:contentTypeDescription="Create a new document." ma:contentTypeScope="" ma:versionID="cca7326370fda36d8ed6954439a4172b">
  <xsd:schema xmlns:xsd="http://www.w3.org/2001/XMLSchema" xmlns:xs="http://www.w3.org/2001/XMLSchema" xmlns:p="http://schemas.microsoft.com/office/2006/metadata/properties" xmlns:ns2="a61285a6-f5a2-40cf-a724-c1251d8d060d" xmlns:ns3="57824743-5f58-4cd8-a879-478c830b0780" targetNamespace="http://schemas.microsoft.com/office/2006/metadata/properties" ma:root="true" ma:fieldsID="a4338163820ca75b3fde2cc7e137efc9" ns2:_="" ns3:_="">
    <xsd:import namespace="a61285a6-f5a2-40cf-a724-c1251d8d060d"/>
    <xsd:import namespace="57824743-5f58-4cd8-a879-478c830b07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1285a6-f5a2-40cf-a724-c1251d8d06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6b3175d3-1914-4c3a-9b20-029d85a29da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824743-5f58-4cd8-a879-478c830b0780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8c119bb-28de-4b48-8b4d-091d6ede78be}" ma:internalName="TaxCatchAll" ma:showField="CatchAllData" ma:web="57824743-5f58-4cd8-a879-478c830b078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3782212-4187-46FE-BFEC-7FFD5A35F2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561F9F8-913A-4EC1-9767-B03AF1C3679F}">
  <ds:schemaRefs>
    <ds:schemaRef ds:uri="http://purl.org/dc/elements/1.1/"/>
    <ds:schemaRef ds:uri="http://schemas.microsoft.com/office/2006/documentManagement/types"/>
    <ds:schemaRef ds:uri="57824743-5f58-4cd8-a879-478c830b0780"/>
    <ds:schemaRef ds:uri="http://schemas.microsoft.com/office/2006/metadata/properties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a61285a6-f5a2-40cf-a724-c1251d8d060d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6D36849-9F73-4499-BD8F-3ABCE28448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61285a6-f5a2-40cf-a724-c1251d8d060d"/>
    <ds:schemaRef ds:uri="57824743-5f58-4cd8-a879-478c830b07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2844</TotalTime>
  <Words>4016</Words>
  <Application>Microsoft Office PowerPoint</Application>
  <PresentationFormat>Widescreen</PresentationFormat>
  <Paragraphs>867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Arabic Typesetting</vt:lpstr>
      <vt:lpstr>Arial</vt:lpstr>
      <vt:lpstr>Baskerville Old Face</vt:lpstr>
      <vt:lpstr>Calibri</vt:lpstr>
      <vt:lpstr>FreightSansProBook-Regular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       Capacity </vt:lpstr>
      <vt:lpstr>Breakfast</vt:lpstr>
      <vt:lpstr>       Coffee Breaks  </vt:lpstr>
      <vt:lpstr>       Working Lunches  </vt:lpstr>
      <vt:lpstr>    Working Lunches  Continued </vt:lpstr>
      <vt:lpstr>Canapes</vt:lpstr>
      <vt:lpstr>Canapes</vt:lpstr>
      <vt:lpstr>Creative Cheeseboards</vt:lpstr>
      <vt:lpstr>Creative Grazing Tables</vt:lpstr>
      <vt:lpstr>Creative Grazing Tables</vt:lpstr>
      <vt:lpstr>Gourmet Platters All Homemade on site </vt:lpstr>
      <vt:lpstr>Gourmet Platters continued</vt:lpstr>
      <vt:lpstr>BBQ Menu</vt:lpstr>
      <vt:lpstr>BBQ Menu continued</vt:lpstr>
      <vt:lpstr>Buffet 1</vt:lpstr>
      <vt:lpstr>Buffet 2</vt:lpstr>
      <vt:lpstr>Buffet 3</vt:lpstr>
      <vt:lpstr>Buffet 4</vt:lpstr>
      <vt:lpstr>Buffet 5</vt:lpstr>
      <vt:lpstr>Banquet Menu 1</vt:lpstr>
      <vt:lpstr>Banquet Menu 2</vt:lpstr>
      <vt:lpstr>Banquet Menu 3</vt:lpstr>
      <vt:lpstr>Plated dinner</vt:lpstr>
      <vt:lpstr>Plated dinner</vt:lpstr>
      <vt:lpstr>Plated dinner</vt:lpstr>
      <vt:lpstr>Beverages</vt:lpstr>
      <vt:lpstr>Beverages</vt:lpstr>
      <vt:lpstr>Beverages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Creative Catering</dc:creator>
  <cp:lastModifiedBy>Creative Catering</cp:lastModifiedBy>
  <cp:revision>11</cp:revision>
  <cp:lastPrinted>2022-07-26T04:44:44Z</cp:lastPrinted>
  <dcterms:created xsi:type="dcterms:W3CDTF">2020-04-06T06:00:51Z</dcterms:created>
  <dcterms:modified xsi:type="dcterms:W3CDTF">2024-01-29T00:26:32Z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0x010100D559EDBB0A2A174CA4E85EFFF4167F6E</vt:lpwstr>
  </property>
  <property fmtid="{D5CDD505-2E9C-101B-9397-08002B2CF9AE}" pid="3" name="MediaServiceImageTags">
    <vt:lpwstr/>
  </property>
</Properties>
</file>